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tiff" ContentType="image/tiff"/>
  <Default Extension="emf" ContentType="image/x-emf"/>
  <Default Extension="rels" ContentType="application/vnd.openxmlformats-package.relationships+xml"/>
  <Default Extension="gif" ContentType="image/gi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52"/>
  </p:notesMasterIdLst>
  <p:handoutMasterIdLst>
    <p:handoutMasterId r:id="rId53"/>
  </p:handoutMasterIdLst>
  <p:sldIdLst>
    <p:sldId id="534" r:id="rId2"/>
    <p:sldId id="638" r:id="rId3"/>
    <p:sldId id="639" r:id="rId4"/>
    <p:sldId id="657" r:id="rId5"/>
    <p:sldId id="575" r:id="rId6"/>
    <p:sldId id="576" r:id="rId7"/>
    <p:sldId id="577" r:id="rId8"/>
    <p:sldId id="578" r:id="rId9"/>
    <p:sldId id="640" r:id="rId10"/>
    <p:sldId id="630" r:id="rId11"/>
    <p:sldId id="580" r:id="rId12"/>
    <p:sldId id="579" r:id="rId13"/>
    <p:sldId id="634" r:id="rId14"/>
    <p:sldId id="632" r:id="rId15"/>
    <p:sldId id="631" r:id="rId16"/>
    <p:sldId id="641" r:id="rId17"/>
    <p:sldId id="642" r:id="rId18"/>
    <p:sldId id="643" r:id="rId19"/>
    <p:sldId id="582" r:id="rId20"/>
    <p:sldId id="636" r:id="rId21"/>
    <p:sldId id="637" r:id="rId22"/>
    <p:sldId id="594" r:id="rId23"/>
    <p:sldId id="583" r:id="rId24"/>
    <p:sldId id="584" r:id="rId25"/>
    <p:sldId id="585" r:id="rId26"/>
    <p:sldId id="587" r:id="rId27"/>
    <p:sldId id="588" r:id="rId28"/>
    <p:sldId id="592" r:id="rId29"/>
    <p:sldId id="593" r:id="rId30"/>
    <p:sldId id="623" r:id="rId31"/>
    <p:sldId id="621" r:id="rId32"/>
    <p:sldId id="624" r:id="rId33"/>
    <p:sldId id="644" r:id="rId34"/>
    <p:sldId id="625" r:id="rId35"/>
    <p:sldId id="629" r:id="rId36"/>
    <p:sldId id="627" r:id="rId37"/>
    <p:sldId id="574" r:id="rId38"/>
    <p:sldId id="645" r:id="rId39"/>
    <p:sldId id="653" r:id="rId40"/>
    <p:sldId id="654" r:id="rId41"/>
    <p:sldId id="647" r:id="rId42"/>
    <p:sldId id="648" r:id="rId43"/>
    <p:sldId id="650" r:id="rId44"/>
    <p:sldId id="649" r:id="rId45"/>
    <p:sldId id="651" r:id="rId46"/>
    <p:sldId id="652" r:id="rId47"/>
    <p:sldId id="633" r:id="rId48"/>
    <p:sldId id="655" r:id="rId49"/>
    <p:sldId id="656" r:id="rId50"/>
    <p:sldId id="622" r:id="rId51"/>
  </p:sldIdLst>
  <p:sldSz cx="9144000" cy="6858000" type="screen4x3"/>
  <p:notesSz cx="6858000" cy="9296400"/>
  <p:defaultTextStyle>
    <a:defPPr>
      <a:defRPr lang="en-US"/>
    </a:defPPr>
    <a:lvl1pPr algn="ctr" rtl="0" eaLnBrk="0" fontAlgn="base" hangingPunct="0">
      <a:spcBef>
        <a:spcPct val="50000"/>
      </a:spcBef>
      <a:spcAft>
        <a:spcPct val="0"/>
      </a:spcAft>
      <a:defRPr sz="4000" kern="1200">
        <a:solidFill>
          <a:schemeClr val="bg1"/>
        </a:solidFill>
        <a:latin typeface="Arial" charset="0"/>
        <a:ea typeface="+mn-ea"/>
        <a:cs typeface="+mn-cs"/>
      </a:defRPr>
    </a:lvl1pPr>
    <a:lvl2pPr marL="457200" algn="ctr" rtl="0" eaLnBrk="0" fontAlgn="base" hangingPunct="0">
      <a:spcBef>
        <a:spcPct val="50000"/>
      </a:spcBef>
      <a:spcAft>
        <a:spcPct val="0"/>
      </a:spcAft>
      <a:defRPr sz="4000" kern="1200">
        <a:solidFill>
          <a:schemeClr val="bg1"/>
        </a:solidFill>
        <a:latin typeface="Arial" charset="0"/>
        <a:ea typeface="+mn-ea"/>
        <a:cs typeface="+mn-cs"/>
      </a:defRPr>
    </a:lvl2pPr>
    <a:lvl3pPr marL="914400" algn="ctr" rtl="0" eaLnBrk="0" fontAlgn="base" hangingPunct="0">
      <a:spcBef>
        <a:spcPct val="50000"/>
      </a:spcBef>
      <a:spcAft>
        <a:spcPct val="0"/>
      </a:spcAft>
      <a:defRPr sz="4000" kern="1200">
        <a:solidFill>
          <a:schemeClr val="bg1"/>
        </a:solidFill>
        <a:latin typeface="Arial" charset="0"/>
        <a:ea typeface="+mn-ea"/>
        <a:cs typeface="+mn-cs"/>
      </a:defRPr>
    </a:lvl3pPr>
    <a:lvl4pPr marL="1371600" algn="ctr" rtl="0" eaLnBrk="0" fontAlgn="base" hangingPunct="0">
      <a:spcBef>
        <a:spcPct val="50000"/>
      </a:spcBef>
      <a:spcAft>
        <a:spcPct val="0"/>
      </a:spcAft>
      <a:defRPr sz="4000" kern="1200">
        <a:solidFill>
          <a:schemeClr val="bg1"/>
        </a:solidFill>
        <a:latin typeface="Arial" charset="0"/>
        <a:ea typeface="+mn-ea"/>
        <a:cs typeface="+mn-cs"/>
      </a:defRPr>
    </a:lvl4pPr>
    <a:lvl5pPr marL="1828800" algn="ctr" rtl="0" eaLnBrk="0" fontAlgn="base" hangingPunct="0">
      <a:spcBef>
        <a:spcPct val="50000"/>
      </a:spcBef>
      <a:spcAft>
        <a:spcPct val="0"/>
      </a:spcAft>
      <a:defRPr sz="4000" kern="1200">
        <a:solidFill>
          <a:schemeClr val="bg1"/>
        </a:solidFill>
        <a:latin typeface="Arial" charset="0"/>
        <a:ea typeface="+mn-ea"/>
        <a:cs typeface="+mn-cs"/>
      </a:defRPr>
    </a:lvl5pPr>
    <a:lvl6pPr marL="2286000" algn="l" defTabSz="457200" rtl="0" eaLnBrk="1" latinLnBrk="0" hangingPunct="1">
      <a:defRPr sz="4000" kern="1200">
        <a:solidFill>
          <a:schemeClr val="bg1"/>
        </a:solidFill>
        <a:latin typeface="Arial" charset="0"/>
        <a:ea typeface="+mn-ea"/>
        <a:cs typeface="+mn-cs"/>
      </a:defRPr>
    </a:lvl6pPr>
    <a:lvl7pPr marL="2743200" algn="l" defTabSz="457200" rtl="0" eaLnBrk="1" latinLnBrk="0" hangingPunct="1">
      <a:defRPr sz="4000" kern="1200">
        <a:solidFill>
          <a:schemeClr val="bg1"/>
        </a:solidFill>
        <a:latin typeface="Arial" charset="0"/>
        <a:ea typeface="+mn-ea"/>
        <a:cs typeface="+mn-cs"/>
      </a:defRPr>
    </a:lvl7pPr>
    <a:lvl8pPr marL="3200400" algn="l" defTabSz="457200" rtl="0" eaLnBrk="1" latinLnBrk="0" hangingPunct="1">
      <a:defRPr sz="4000" kern="1200">
        <a:solidFill>
          <a:schemeClr val="bg1"/>
        </a:solidFill>
        <a:latin typeface="Arial" charset="0"/>
        <a:ea typeface="+mn-ea"/>
        <a:cs typeface="+mn-cs"/>
      </a:defRPr>
    </a:lvl8pPr>
    <a:lvl9pPr marL="3657600" algn="l" defTabSz="457200" rtl="0" eaLnBrk="1" latinLnBrk="0" hangingPunct="1">
      <a:defRPr sz="4000" kern="1200">
        <a:solidFill>
          <a:schemeClr val="bg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6" frameSlides="1"/>
  <p:clrMru>
    <a:srgbClr val="006F00"/>
    <a:srgbClr val="B77645"/>
    <a:srgbClr val="868834"/>
    <a:srgbClr val="14B571"/>
    <a:srgbClr val="1F9EC0"/>
    <a:srgbClr val="4342C0"/>
    <a:srgbClr val="0E217F"/>
    <a:srgbClr val="13595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35" d="100"/>
          <a:sy n="135" d="100"/>
        </p:scale>
        <p:origin x="-1120" y="-1056"/>
      </p:cViewPr>
      <p:guideLst>
        <p:guide orient="horz" pos="912"/>
        <p:guide orient="horz" pos="2880"/>
        <p:guide orient="horz" pos="2256"/>
        <p:guide pos="1920"/>
        <p:guide pos="144"/>
        <p:guide pos="556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>
        <p:scale>
          <a:sx n="100" d="100"/>
          <a:sy n="100" d="100"/>
        </p:scale>
        <p:origin x="-2408" y="-328"/>
      </p:cViewPr>
      <p:guideLst>
        <p:guide orient="horz" pos="2928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notesMaster" Target="notesMasters/notesMaster1.xml"/><Relationship Id="rId53" Type="http://schemas.openxmlformats.org/officeDocument/2006/relationships/handoutMaster" Target="handoutMasters/handoutMaster1.xml"/><Relationship Id="rId54" Type="http://schemas.openxmlformats.org/officeDocument/2006/relationships/printerSettings" Target="printerSettings/printerSettings1.bin"/><Relationship Id="rId55" Type="http://schemas.openxmlformats.org/officeDocument/2006/relationships/presProps" Target="presProps.xml"/><Relationship Id="rId56" Type="http://schemas.openxmlformats.org/officeDocument/2006/relationships/viewProps" Target="viewProps.xml"/><Relationship Id="rId57" Type="http://schemas.openxmlformats.org/officeDocument/2006/relationships/theme" Target="theme/theme1.xml"/><Relationship Id="rId58" Type="http://schemas.openxmlformats.org/officeDocument/2006/relationships/tableStyles" Target="tableStyles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8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955" tIns="46477" rIns="92955" bIns="46477" numCol="1" anchor="t" anchorCtr="0" compatLnSpc="1">
            <a:prstTxWarp prst="textNoShape">
              <a:avLst/>
            </a:prstTxWarp>
          </a:bodyPr>
          <a:lstStyle>
            <a:lvl1pPr algn="l" defTabSz="928688">
              <a:defRPr sz="1200" b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9184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955" tIns="46477" rIns="92955" bIns="46477" numCol="1" anchor="t" anchorCtr="0" compatLnSpc="1">
            <a:prstTxWarp prst="textNoShape">
              <a:avLst/>
            </a:prstTxWarp>
          </a:bodyPr>
          <a:lstStyle>
            <a:lvl1pPr algn="r" defTabSz="928688">
              <a:defRPr sz="1200" b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9184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31263"/>
            <a:ext cx="2971800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955" tIns="46477" rIns="92955" bIns="46477" numCol="1" anchor="b" anchorCtr="0" compatLnSpc="1">
            <a:prstTxWarp prst="textNoShape">
              <a:avLst/>
            </a:prstTxWarp>
          </a:bodyPr>
          <a:lstStyle>
            <a:lvl1pPr algn="l" defTabSz="928688">
              <a:defRPr sz="1200" b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9184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831263"/>
            <a:ext cx="2971800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955" tIns="46477" rIns="92955" bIns="46477" numCol="1" anchor="b" anchorCtr="0" compatLnSpc="1">
            <a:prstTxWarp prst="textNoShape">
              <a:avLst/>
            </a:prstTxWarp>
          </a:bodyPr>
          <a:lstStyle>
            <a:lvl1pPr algn="r" defTabSz="928688">
              <a:defRPr sz="1200" b="1"/>
            </a:lvl1pPr>
          </a:lstStyle>
          <a:p>
            <a:pPr>
              <a:defRPr/>
            </a:pPr>
            <a:fld id="{20F2BF33-67F4-D548-8A8F-E01F43E468E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879107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8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955" tIns="46477" rIns="92955" bIns="46477" numCol="1" anchor="t" anchorCtr="0" compatLnSpc="1">
            <a:prstTxWarp prst="textNoShape">
              <a:avLst/>
            </a:prstTxWarp>
          </a:bodyPr>
          <a:lstStyle>
            <a:lvl1pPr algn="l" defTabSz="928688">
              <a:defRPr sz="1200" b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486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955" tIns="46477" rIns="92955" bIns="46477" numCol="1" anchor="t" anchorCtr="0" compatLnSpc="1">
            <a:prstTxWarp prst="textNoShape">
              <a:avLst/>
            </a:prstTxWarp>
          </a:bodyPr>
          <a:lstStyle>
            <a:lvl1pPr algn="r" defTabSz="928688">
              <a:defRPr sz="1200" b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3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04900" y="696913"/>
            <a:ext cx="46482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486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2813" y="4416425"/>
            <a:ext cx="5032375" cy="4183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955" tIns="46477" rIns="92955" bIns="4647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6487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31263"/>
            <a:ext cx="2971800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955" tIns="46477" rIns="92955" bIns="46477" numCol="1" anchor="b" anchorCtr="0" compatLnSpc="1">
            <a:prstTxWarp prst="textNoShape">
              <a:avLst/>
            </a:prstTxWarp>
          </a:bodyPr>
          <a:lstStyle>
            <a:lvl1pPr algn="l" defTabSz="928688">
              <a:defRPr sz="1200" b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487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831263"/>
            <a:ext cx="2971800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955" tIns="46477" rIns="92955" bIns="46477" numCol="1" anchor="b" anchorCtr="0" compatLnSpc="1">
            <a:prstTxWarp prst="textNoShape">
              <a:avLst/>
            </a:prstTxWarp>
          </a:bodyPr>
          <a:lstStyle>
            <a:lvl1pPr algn="r" defTabSz="928688">
              <a:defRPr sz="1200" b="1"/>
            </a:lvl1pPr>
          </a:lstStyle>
          <a:p>
            <a:pPr>
              <a:defRPr/>
            </a:pPr>
            <a:fld id="{86ED64CC-878B-6C4F-B97D-62E980F4DA1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2857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-110" charset="0"/>
        <a:ea typeface="ＭＳ Ｐゴシック" pitchFamily="-108" charset="-128"/>
        <a:cs typeface="ＭＳ Ｐゴシック" pitchFamily="-108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-110" charset="0"/>
        <a:ea typeface="ＭＳ Ｐゴシック" pitchFamily="-110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-110" charset="0"/>
        <a:ea typeface="ヒラギノ角ゴ Pro W3" charset="-128"/>
        <a:cs typeface="ヒラギノ角ゴ Pro W3" charset="-128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-110" charset="0"/>
        <a:ea typeface="ヒラギノ角ゴ Pro W3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-110" charset="0"/>
        <a:ea typeface="ヒラギノ角ゴ Pro W3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94E2ED2-A46A-7142-B125-F2265232EA11}" type="slidenum">
              <a:rPr lang="en-US"/>
              <a:pPr/>
              <a:t>1</a:t>
            </a:fld>
            <a:endParaRPr lang="en-US"/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89025" y="682625"/>
            <a:ext cx="4667250" cy="3500438"/>
          </a:xfrm>
          <a:ln/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93763" y="4413250"/>
            <a:ext cx="5059362" cy="4187825"/>
          </a:xfrm>
          <a:noFill/>
          <a:ln/>
        </p:spPr>
        <p:txBody>
          <a:bodyPr/>
          <a:lstStyle/>
          <a:p>
            <a:endParaRPr lang="en-US">
              <a:latin typeface="Times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438900" y="685800"/>
            <a:ext cx="2019300" cy="5410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1000" y="685800"/>
            <a:ext cx="5905500" cy="5410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0C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34" descr="background2"/>
          <p:cNvPicPr>
            <a:picLocks noChangeAspect="1" noChangeArrowheads="1"/>
          </p:cNvPicPr>
          <p:nvPr userDrawn="1"/>
        </p:nvPicPr>
        <p:blipFill>
          <a:blip r:embed="rId13"/>
          <a:srcRect/>
          <a:stretch>
            <a:fillRect/>
          </a:stretch>
        </p:blipFill>
        <p:spPr bwMode="auto">
          <a:xfrm>
            <a:off x="-38100" y="0"/>
            <a:ext cx="9182100" cy="688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Rectangle 20"/>
          <p:cNvSpPr>
            <a:spLocks noGrp="1" noChangeArrowheads="1"/>
          </p:cNvSpPr>
          <p:nvPr>
            <p:ph type="title"/>
          </p:nvPr>
        </p:nvSpPr>
        <p:spPr bwMode="auto">
          <a:xfrm>
            <a:off x="381000" y="685800"/>
            <a:ext cx="6096000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8" name="Rectangle 3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xmlns:p14="http://schemas.microsoft.com/office/powerpoint/2010/main"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590000"/>
          </a:solidFill>
          <a:latin typeface="+mj-lt"/>
          <a:ea typeface="ＭＳ Ｐゴシック" pitchFamily="-108" charset="-128"/>
          <a:cs typeface="ＭＳ Ｐゴシック" pitchFamily="-108" charset="-128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590000"/>
          </a:solidFill>
          <a:latin typeface="Arial" pitchFamily="-110" charset="0"/>
          <a:ea typeface="ＭＳ Ｐゴシック" pitchFamily="-108" charset="-128"/>
          <a:cs typeface="ＭＳ Ｐゴシック" pitchFamily="-108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590000"/>
          </a:solidFill>
          <a:latin typeface="Arial" pitchFamily="-110" charset="0"/>
          <a:ea typeface="ＭＳ Ｐゴシック" pitchFamily="-108" charset="-128"/>
          <a:cs typeface="ＭＳ Ｐゴシック" pitchFamily="-108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590000"/>
          </a:solidFill>
          <a:latin typeface="Arial" pitchFamily="-110" charset="0"/>
          <a:ea typeface="ＭＳ Ｐゴシック" pitchFamily="-108" charset="-128"/>
          <a:cs typeface="ＭＳ Ｐゴシック" pitchFamily="-108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590000"/>
          </a:solidFill>
          <a:latin typeface="Arial" pitchFamily="-110" charset="0"/>
          <a:ea typeface="ＭＳ Ｐゴシック" pitchFamily="-108" charset="-128"/>
          <a:cs typeface="ＭＳ Ｐゴシック" pitchFamily="-108" charset="-128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590000"/>
          </a:solidFill>
          <a:latin typeface="Arial" pitchFamily="-110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590000"/>
          </a:solidFill>
          <a:latin typeface="Arial" pitchFamily="-110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590000"/>
          </a:solidFill>
          <a:latin typeface="Arial" pitchFamily="-110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590000"/>
          </a:solidFill>
          <a:latin typeface="Arial" pitchFamily="-110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hlink"/>
          </a:solidFill>
          <a:latin typeface="+mn-lt"/>
          <a:ea typeface="ＭＳ Ｐゴシック" pitchFamily="-108" charset="-128"/>
          <a:cs typeface="ＭＳ Ｐゴシック" pitchFamily="-108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hlink"/>
          </a:solidFill>
          <a:latin typeface="+mn-lt"/>
          <a:ea typeface="ＭＳ Ｐゴシック" pitchFamily="-110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hlink"/>
          </a:solidFill>
          <a:latin typeface="+mn-lt"/>
          <a:ea typeface="ヒラギノ角ゴ Pro W3" charset="-128"/>
          <a:cs typeface="ヒラギノ角ゴ Pro W3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hlink"/>
          </a:solidFill>
          <a:latin typeface="+mn-lt"/>
          <a:ea typeface="ヒラギノ角ゴ Pro W3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hlink"/>
          </a:solidFill>
          <a:latin typeface="+mn-lt"/>
          <a:ea typeface="ヒラギノ角ゴ Pro W3" charset="-128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hlink"/>
          </a:solidFill>
          <a:latin typeface="+mn-lt"/>
          <a:ea typeface="ＭＳ Ｐゴシック" pitchFamily="-110" charset="-128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hlink"/>
          </a:solidFill>
          <a:latin typeface="+mn-lt"/>
          <a:ea typeface="ＭＳ Ｐゴシック" pitchFamily="-110" charset="-128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hlink"/>
          </a:solidFill>
          <a:latin typeface="+mn-lt"/>
          <a:ea typeface="ＭＳ Ｐゴシック" pitchFamily="-110" charset="-128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hlink"/>
          </a:solidFill>
          <a:latin typeface="+mn-lt"/>
          <a:ea typeface="ＭＳ Ｐゴシック" pitchFamily="-110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8.png"/><Relationship Id="rId3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2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2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3.jp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3.jp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4.tiff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5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6.jpe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7.jp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6.jpe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8.jpe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6.jpe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9.emf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0.em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1.emf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2.emf"/><Relationship Id="rId3" Type="http://schemas.openxmlformats.org/officeDocument/2006/relationships/image" Target="../media/image23.gif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4.png"/><Relationship Id="rId3" Type="http://schemas.openxmlformats.org/officeDocument/2006/relationships/image" Target="../media/image25.emf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6.emf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tiff"/><Relationship Id="rId4" Type="http://schemas.openxmlformats.org/officeDocument/2006/relationships/image" Target="../media/image29.tiff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7.tiff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tiff"/><Relationship Id="rId4" Type="http://schemas.openxmlformats.org/officeDocument/2006/relationships/image" Target="../media/image32.tiff"/><Relationship Id="rId5" Type="http://schemas.openxmlformats.org/officeDocument/2006/relationships/image" Target="../media/image33.tiff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tiff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tiff"/><Relationship Id="rId4" Type="http://schemas.openxmlformats.org/officeDocument/2006/relationships/image" Target="../media/image36.tiff"/><Relationship Id="rId5" Type="http://schemas.openxmlformats.org/officeDocument/2006/relationships/image" Target="../media/image37.tiff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4.tiff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.png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mailto:n-g@tamu.edu" TargetMode="External"/><Relationship Id="rId3" Type="http://schemas.openxmlformats.org/officeDocument/2006/relationships/hyperlink" Target="http://climatexas.tamu.edu" TargetMode="Externa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16"/>
          <p:cNvSpPr>
            <a:spLocks noGrp="1" noChangeArrowheads="1"/>
          </p:cNvSpPr>
          <p:nvPr>
            <p:ph type="ctrTitle"/>
          </p:nvPr>
        </p:nvSpPr>
        <p:spPr>
          <a:xfrm>
            <a:off x="685800" y="1435636"/>
            <a:ext cx="7772400" cy="1323439"/>
          </a:xfrm>
        </p:spPr>
        <p:txBody>
          <a:bodyPr/>
          <a:lstStyle/>
          <a:p>
            <a:pPr algn="ctr"/>
            <a:r>
              <a:rPr lang="en-US" sz="4000" dirty="0" smtClean="0">
                <a:solidFill>
                  <a:schemeClr val="hlink"/>
                </a:solidFill>
              </a:rPr>
              <a:t>Climate Change Science and the Limits of Confidence</a:t>
            </a:r>
          </a:p>
        </p:txBody>
      </p:sp>
      <p:sp>
        <p:nvSpPr>
          <p:cNvPr id="15363" name="Rectangle 17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smtClean="0"/>
              <a:t>John Nielsen-Gammon</a:t>
            </a:r>
          </a:p>
          <a:p>
            <a:r>
              <a:rPr lang="en-US" smtClean="0"/>
              <a:t>Dept. of Atmospheric Sciences</a:t>
            </a:r>
          </a:p>
          <a:p>
            <a:r>
              <a:rPr lang="en-US" smtClean="0"/>
              <a:t>Texas A&amp;M University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WGI_AR5_Fig13-2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7251266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3"/>
          <p:cNvSpPr>
            <a:spLocks noGrp="1"/>
          </p:cNvSpPr>
          <p:nvPr>
            <p:ph type="title"/>
          </p:nvPr>
        </p:nvSpPr>
        <p:spPr>
          <a:xfrm>
            <a:off x="381000" y="219075"/>
            <a:ext cx="6096000" cy="1016000"/>
          </a:xfrm>
        </p:spPr>
        <p:txBody>
          <a:bodyPr/>
          <a:lstStyle/>
          <a:p>
            <a:r>
              <a:rPr lang="en-US" smtClean="0"/>
              <a:t>Mass change, ice sheets </a:t>
            </a:r>
            <a:br>
              <a:rPr lang="en-US" smtClean="0"/>
            </a:br>
            <a:r>
              <a:rPr lang="en-US" smtClean="0"/>
              <a:t>(AR5 WG1 Figs 4.13d-4.14d)</a:t>
            </a:r>
          </a:p>
        </p:txBody>
      </p:sp>
      <p:pic>
        <p:nvPicPr>
          <p:cNvPr id="27651" name="Picture 4" descr="AR5WG14.13d.tiff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629400" y="2286000"/>
            <a:ext cx="2297113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2" name="Picture 5" descr="AR5WG14.14d.tiff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295400"/>
            <a:ext cx="6734175" cy="556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3"/>
          <p:cNvSpPr>
            <a:spLocks noGrp="1"/>
          </p:cNvSpPr>
          <p:nvPr>
            <p:ph type="title"/>
          </p:nvPr>
        </p:nvSpPr>
        <p:spPr>
          <a:xfrm>
            <a:off x="381000" y="219075"/>
            <a:ext cx="6096000" cy="1016000"/>
          </a:xfrm>
        </p:spPr>
        <p:txBody>
          <a:bodyPr/>
          <a:lstStyle/>
          <a:p>
            <a:r>
              <a:rPr lang="en-US" smtClean="0"/>
              <a:t>Changes in Water and Ice </a:t>
            </a:r>
            <a:br>
              <a:rPr lang="en-US" smtClean="0"/>
            </a:br>
            <a:r>
              <a:rPr lang="en-US" smtClean="0"/>
              <a:t>(AR5 WG1 FAQ2.1)</a:t>
            </a:r>
          </a:p>
        </p:txBody>
      </p:sp>
      <p:pic>
        <p:nvPicPr>
          <p:cNvPr id="29699" name="Picture 4" descr="AR5WG1FAQ2.1.tiff"/>
          <p:cNvPicPr>
            <a:picLocks noChangeAspect="1"/>
          </p:cNvPicPr>
          <p:nvPr/>
        </p:nvPicPr>
        <p:blipFill>
          <a:blip r:embed="rId2"/>
          <a:srcRect t="56667"/>
          <a:stretch>
            <a:fillRect/>
          </a:stretch>
        </p:blipFill>
        <p:spPr bwMode="auto">
          <a:xfrm>
            <a:off x="0" y="1752600"/>
            <a:ext cx="9123363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eaice.recent.arctic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0"/>
            <a:ext cx="8437145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eaice.anomaly.arctic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0" y="0"/>
            <a:ext cx="8437145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eaice.anomaly.antarctic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962"/>
          <a:stretch/>
        </p:blipFill>
        <p:spPr>
          <a:xfrm>
            <a:off x="342900" y="0"/>
            <a:ext cx="7512285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eaice.anomaly.antarctic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0" y="0"/>
            <a:ext cx="843714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368890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global.daily.ice.area.withtrend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63700"/>
            <a:ext cx="9144000" cy="3515156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 bwMode="auto">
          <a:xfrm>
            <a:off x="7239000" y="3886200"/>
            <a:ext cx="1905000" cy="1295400"/>
          </a:xfrm>
          <a:prstGeom prst="rect">
            <a:avLst/>
          </a:prstGeom>
          <a:noFill/>
          <a:ln w="38100" cap="flat" cmpd="sng" algn="ctr">
            <a:solidFill>
              <a:srgbClr val="006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0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pitchFamily="-11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343010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global.daily.ice.area.withtrend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218" t="62397"/>
          <a:stretch/>
        </p:blipFill>
        <p:spPr>
          <a:xfrm>
            <a:off x="609600" y="1295400"/>
            <a:ext cx="7704667" cy="53592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891821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Global Energy Balance, Part 1</a:t>
            </a:r>
          </a:p>
        </p:txBody>
      </p:sp>
      <p:sp>
        <p:nvSpPr>
          <p:cNvPr id="31747" name="Oval 4"/>
          <p:cNvSpPr>
            <a:spLocks noChangeArrowheads="1"/>
          </p:cNvSpPr>
          <p:nvPr/>
        </p:nvSpPr>
        <p:spPr bwMode="auto">
          <a:xfrm>
            <a:off x="3581400" y="1371600"/>
            <a:ext cx="1524000" cy="15240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748" name="Oval 5"/>
          <p:cNvSpPr>
            <a:spLocks noChangeArrowheads="1"/>
          </p:cNvSpPr>
          <p:nvPr/>
        </p:nvSpPr>
        <p:spPr bwMode="auto">
          <a:xfrm>
            <a:off x="3581400" y="3200400"/>
            <a:ext cx="1524000" cy="1524000"/>
          </a:xfrm>
          <a:prstGeom prst="ellipse">
            <a:avLst/>
          </a:prstGeom>
          <a:solidFill>
            <a:srgbClr val="CCFF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749" name="Oval 6"/>
          <p:cNvSpPr>
            <a:spLocks noChangeArrowheads="1"/>
          </p:cNvSpPr>
          <p:nvPr/>
        </p:nvSpPr>
        <p:spPr bwMode="auto">
          <a:xfrm>
            <a:off x="3581400" y="5105400"/>
            <a:ext cx="1524000" cy="1524000"/>
          </a:xfrm>
          <a:prstGeom prst="ellipse">
            <a:avLst/>
          </a:prstGeom>
          <a:solidFill>
            <a:srgbClr val="4342C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cxnSp>
        <p:nvCxnSpPr>
          <p:cNvPr id="31750" name="Straight Arrow Connector 38"/>
          <p:cNvCxnSpPr>
            <a:cxnSpLocks noChangeShapeType="1"/>
          </p:cNvCxnSpPr>
          <p:nvPr/>
        </p:nvCxnSpPr>
        <p:spPr bwMode="auto">
          <a:xfrm>
            <a:off x="6324600" y="4572000"/>
            <a:ext cx="1905000" cy="158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arrow" w="med" len="med"/>
          </a:ln>
        </p:spPr>
      </p:cxnSp>
      <p:sp>
        <p:nvSpPr>
          <p:cNvPr id="31751" name="TextBox 43"/>
          <p:cNvSpPr txBox="1">
            <a:spLocks noChangeArrowheads="1"/>
          </p:cNvSpPr>
          <p:nvPr/>
        </p:nvSpPr>
        <p:spPr bwMode="auto">
          <a:xfrm>
            <a:off x="1295400" y="1676400"/>
            <a:ext cx="19050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/>
              <a:t>Sun</a:t>
            </a:r>
          </a:p>
        </p:txBody>
      </p:sp>
      <p:sp>
        <p:nvSpPr>
          <p:cNvPr id="31752" name="TextBox 44"/>
          <p:cNvSpPr txBox="1">
            <a:spLocks noChangeArrowheads="1"/>
          </p:cNvSpPr>
          <p:nvPr/>
        </p:nvSpPr>
        <p:spPr bwMode="auto">
          <a:xfrm>
            <a:off x="152400" y="3505200"/>
            <a:ext cx="32004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/>
              <a:t>Atmosphere</a:t>
            </a:r>
          </a:p>
        </p:txBody>
      </p:sp>
      <p:sp>
        <p:nvSpPr>
          <p:cNvPr id="31753" name="TextBox 54"/>
          <p:cNvSpPr txBox="1">
            <a:spLocks noChangeArrowheads="1"/>
          </p:cNvSpPr>
          <p:nvPr/>
        </p:nvSpPr>
        <p:spPr bwMode="auto">
          <a:xfrm>
            <a:off x="5181600" y="4800600"/>
            <a:ext cx="39624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2800">
                <a:solidFill>
                  <a:srgbClr val="000000"/>
                </a:solidFill>
              </a:rPr>
              <a:t>Each arrow = 20 W/m</a:t>
            </a:r>
            <a:r>
              <a:rPr lang="en-US" sz="2800" baseline="30000">
                <a:solidFill>
                  <a:srgbClr val="000000"/>
                </a:solidFill>
              </a:rPr>
              <a:t>2</a:t>
            </a:r>
          </a:p>
        </p:txBody>
      </p:sp>
      <p:sp>
        <p:nvSpPr>
          <p:cNvPr id="31754" name="TextBox 30"/>
          <p:cNvSpPr txBox="1">
            <a:spLocks noChangeArrowheads="1"/>
          </p:cNvSpPr>
          <p:nvPr/>
        </p:nvSpPr>
        <p:spPr bwMode="auto">
          <a:xfrm>
            <a:off x="838200" y="5486400"/>
            <a:ext cx="25146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/>
              <a:t>Earth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97% of Climate Scientists agree: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global climate has warmed over the past century</a:t>
            </a:r>
          </a:p>
          <a:p>
            <a:r>
              <a:rPr lang="en-US" dirty="0" smtClean="0"/>
              <a:t>Humans are a major contributing factor</a:t>
            </a:r>
          </a:p>
          <a:p>
            <a:r>
              <a:rPr lang="en-US" dirty="0" smtClean="0"/>
              <a:t>Impacts will be catastrophic unless we reduce or eliminate our use of fossil fuels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197663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Scientific Principles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Energy Imbalance implies a net gain or loss of energy</a:t>
            </a:r>
          </a:p>
          <a:p>
            <a:r>
              <a:rPr lang="en-US" dirty="0" smtClean="0"/>
              <a:t>Typical annually averaged energy imbalances are &lt;&lt; 1% of the energy flow</a:t>
            </a:r>
            <a:endParaRPr lang="en-US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Global Energy Balance, Part 1</a:t>
            </a:r>
          </a:p>
        </p:txBody>
      </p:sp>
      <p:sp>
        <p:nvSpPr>
          <p:cNvPr id="31747" name="Oval 4"/>
          <p:cNvSpPr>
            <a:spLocks noChangeArrowheads="1"/>
          </p:cNvSpPr>
          <p:nvPr/>
        </p:nvSpPr>
        <p:spPr bwMode="auto">
          <a:xfrm>
            <a:off x="3581400" y="1371600"/>
            <a:ext cx="1524000" cy="15240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748" name="Oval 5"/>
          <p:cNvSpPr>
            <a:spLocks noChangeArrowheads="1"/>
          </p:cNvSpPr>
          <p:nvPr/>
        </p:nvSpPr>
        <p:spPr bwMode="auto">
          <a:xfrm>
            <a:off x="3581400" y="3200400"/>
            <a:ext cx="1524000" cy="1524000"/>
          </a:xfrm>
          <a:prstGeom prst="ellipse">
            <a:avLst/>
          </a:prstGeom>
          <a:solidFill>
            <a:srgbClr val="CCFF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749" name="Oval 6"/>
          <p:cNvSpPr>
            <a:spLocks noChangeArrowheads="1"/>
          </p:cNvSpPr>
          <p:nvPr/>
        </p:nvSpPr>
        <p:spPr bwMode="auto">
          <a:xfrm>
            <a:off x="3581400" y="5105400"/>
            <a:ext cx="1524000" cy="1524000"/>
          </a:xfrm>
          <a:prstGeom prst="ellipse">
            <a:avLst/>
          </a:prstGeom>
          <a:solidFill>
            <a:srgbClr val="4342C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cxnSp>
        <p:nvCxnSpPr>
          <p:cNvPr id="31750" name="Straight Arrow Connector 38"/>
          <p:cNvCxnSpPr>
            <a:cxnSpLocks noChangeShapeType="1"/>
          </p:cNvCxnSpPr>
          <p:nvPr/>
        </p:nvCxnSpPr>
        <p:spPr bwMode="auto">
          <a:xfrm>
            <a:off x="6324600" y="4572000"/>
            <a:ext cx="1905000" cy="158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arrow" w="med" len="med"/>
          </a:ln>
        </p:spPr>
      </p:cxnSp>
      <p:sp>
        <p:nvSpPr>
          <p:cNvPr id="31751" name="TextBox 43"/>
          <p:cNvSpPr txBox="1">
            <a:spLocks noChangeArrowheads="1"/>
          </p:cNvSpPr>
          <p:nvPr/>
        </p:nvSpPr>
        <p:spPr bwMode="auto">
          <a:xfrm>
            <a:off x="1295400" y="1676400"/>
            <a:ext cx="19050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/>
              <a:t>Sun</a:t>
            </a:r>
          </a:p>
        </p:txBody>
      </p:sp>
      <p:sp>
        <p:nvSpPr>
          <p:cNvPr id="31752" name="TextBox 44"/>
          <p:cNvSpPr txBox="1">
            <a:spLocks noChangeArrowheads="1"/>
          </p:cNvSpPr>
          <p:nvPr/>
        </p:nvSpPr>
        <p:spPr bwMode="auto">
          <a:xfrm>
            <a:off x="152400" y="3505200"/>
            <a:ext cx="32004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/>
              <a:t>Atmosphere</a:t>
            </a:r>
          </a:p>
        </p:txBody>
      </p:sp>
      <p:sp>
        <p:nvSpPr>
          <p:cNvPr id="31753" name="TextBox 54"/>
          <p:cNvSpPr txBox="1">
            <a:spLocks noChangeArrowheads="1"/>
          </p:cNvSpPr>
          <p:nvPr/>
        </p:nvSpPr>
        <p:spPr bwMode="auto">
          <a:xfrm>
            <a:off x="5181600" y="4800600"/>
            <a:ext cx="39624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2800">
                <a:solidFill>
                  <a:srgbClr val="000000"/>
                </a:solidFill>
              </a:rPr>
              <a:t>Each arrow = 20 W/m</a:t>
            </a:r>
            <a:r>
              <a:rPr lang="en-US" sz="2800" baseline="30000">
                <a:solidFill>
                  <a:srgbClr val="000000"/>
                </a:solidFill>
              </a:rPr>
              <a:t>2</a:t>
            </a:r>
          </a:p>
        </p:txBody>
      </p:sp>
      <p:sp>
        <p:nvSpPr>
          <p:cNvPr id="31754" name="TextBox 30"/>
          <p:cNvSpPr txBox="1">
            <a:spLocks noChangeArrowheads="1"/>
          </p:cNvSpPr>
          <p:nvPr/>
        </p:nvSpPr>
        <p:spPr bwMode="auto">
          <a:xfrm>
            <a:off x="838200" y="5486400"/>
            <a:ext cx="25146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/>
              <a:t>Earth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Global Energy Balance, Part 1</a:t>
            </a:r>
          </a:p>
        </p:txBody>
      </p:sp>
      <p:sp>
        <p:nvSpPr>
          <p:cNvPr id="32771" name="Oval 4"/>
          <p:cNvSpPr>
            <a:spLocks noChangeArrowheads="1"/>
          </p:cNvSpPr>
          <p:nvPr/>
        </p:nvSpPr>
        <p:spPr bwMode="auto">
          <a:xfrm>
            <a:off x="3581400" y="1371600"/>
            <a:ext cx="1524000" cy="15240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772" name="Oval 5"/>
          <p:cNvSpPr>
            <a:spLocks noChangeArrowheads="1"/>
          </p:cNvSpPr>
          <p:nvPr/>
        </p:nvSpPr>
        <p:spPr bwMode="auto">
          <a:xfrm>
            <a:off x="3581400" y="3200400"/>
            <a:ext cx="1524000" cy="1524000"/>
          </a:xfrm>
          <a:prstGeom prst="ellipse">
            <a:avLst/>
          </a:prstGeom>
          <a:solidFill>
            <a:srgbClr val="CCFF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773" name="Oval 6"/>
          <p:cNvSpPr>
            <a:spLocks noChangeArrowheads="1"/>
          </p:cNvSpPr>
          <p:nvPr/>
        </p:nvSpPr>
        <p:spPr bwMode="auto">
          <a:xfrm>
            <a:off x="3581400" y="5105400"/>
            <a:ext cx="1524000" cy="1524000"/>
          </a:xfrm>
          <a:prstGeom prst="ellipse">
            <a:avLst/>
          </a:prstGeom>
          <a:solidFill>
            <a:srgbClr val="4342C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cxnSp>
        <p:nvCxnSpPr>
          <p:cNvPr id="32774" name="Straight Arrow Connector 25"/>
          <p:cNvCxnSpPr>
            <a:cxnSpLocks noChangeShapeType="1"/>
          </p:cNvCxnSpPr>
          <p:nvPr/>
        </p:nvCxnSpPr>
        <p:spPr bwMode="auto">
          <a:xfrm rot="5400000">
            <a:off x="4458494" y="3085306"/>
            <a:ext cx="533400" cy="158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arrow" w="med" len="med"/>
          </a:ln>
        </p:spPr>
      </p:cxnSp>
      <p:cxnSp>
        <p:nvCxnSpPr>
          <p:cNvPr id="32775" name="Straight Arrow Connector 27"/>
          <p:cNvCxnSpPr>
            <a:cxnSpLocks noChangeShapeType="1"/>
          </p:cNvCxnSpPr>
          <p:nvPr/>
        </p:nvCxnSpPr>
        <p:spPr bwMode="auto">
          <a:xfrm rot="5400000">
            <a:off x="4496594" y="3047206"/>
            <a:ext cx="609600" cy="158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arrow" w="med" len="med"/>
          </a:ln>
        </p:spPr>
      </p:cxnSp>
      <p:cxnSp>
        <p:nvCxnSpPr>
          <p:cNvPr id="32776" name="Straight Arrow Connector 29"/>
          <p:cNvCxnSpPr>
            <a:cxnSpLocks noChangeShapeType="1"/>
            <a:endCxn id="32772" idx="7"/>
          </p:cNvCxnSpPr>
          <p:nvPr/>
        </p:nvCxnSpPr>
        <p:spPr bwMode="auto">
          <a:xfrm rot="16200000" flipH="1">
            <a:off x="4501357" y="3044031"/>
            <a:ext cx="757238" cy="317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arrow" w="med" len="med"/>
          </a:ln>
        </p:spPr>
      </p:cxnSp>
      <p:cxnSp>
        <p:nvCxnSpPr>
          <p:cNvPr id="32777" name="Straight Arrow Connector 31"/>
          <p:cNvCxnSpPr>
            <a:cxnSpLocks noChangeShapeType="1"/>
          </p:cNvCxnSpPr>
          <p:nvPr/>
        </p:nvCxnSpPr>
        <p:spPr bwMode="auto">
          <a:xfrm rot="5400000">
            <a:off x="4495801" y="3048000"/>
            <a:ext cx="914400" cy="317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arrow" w="med" len="med"/>
          </a:ln>
        </p:spPr>
      </p:cxnSp>
      <p:cxnSp>
        <p:nvCxnSpPr>
          <p:cNvPr id="32778" name="Straight Arrow Connector 34"/>
          <p:cNvCxnSpPr>
            <a:cxnSpLocks noChangeShapeType="1"/>
          </p:cNvCxnSpPr>
          <p:nvPr/>
        </p:nvCxnSpPr>
        <p:spPr bwMode="auto">
          <a:xfrm rot="5400000" flipH="1" flipV="1">
            <a:off x="4229100" y="1943100"/>
            <a:ext cx="1905000" cy="9144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arrow" w="med" len="med"/>
          </a:ln>
        </p:spPr>
      </p:cxnSp>
      <p:cxnSp>
        <p:nvCxnSpPr>
          <p:cNvPr id="32779" name="Straight Arrow Connector 36"/>
          <p:cNvCxnSpPr>
            <a:cxnSpLocks noChangeShapeType="1"/>
            <a:stCxn id="32772" idx="7"/>
          </p:cNvCxnSpPr>
          <p:nvPr/>
        </p:nvCxnSpPr>
        <p:spPr bwMode="auto">
          <a:xfrm rot="5400000" flipH="1" flipV="1">
            <a:off x="6291263" y="876300"/>
            <a:ext cx="1138238" cy="395763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arrow" w="med" len="med"/>
          </a:ln>
        </p:spPr>
      </p:cxnSp>
      <p:cxnSp>
        <p:nvCxnSpPr>
          <p:cNvPr id="32780" name="Straight Arrow Connector 38"/>
          <p:cNvCxnSpPr>
            <a:cxnSpLocks noChangeShapeType="1"/>
          </p:cNvCxnSpPr>
          <p:nvPr/>
        </p:nvCxnSpPr>
        <p:spPr bwMode="auto">
          <a:xfrm>
            <a:off x="4953000" y="3505200"/>
            <a:ext cx="4191000" cy="4572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arrow" w="med" len="med"/>
          </a:ln>
        </p:spPr>
      </p:cxnSp>
      <p:cxnSp>
        <p:nvCxnSpPr>
          <p:cNvPr id="32781" name="Straight Arrow Connector 42"/>
          <p:cNvCxnSpPr>
            <a:cxnSpLocks noChangeShapeType="1"/>
          </p:cNvCxnSpPr>
          <p:nvPr/>
        </p:nvCxnSpPr>
        <p:spPr bwMode="auto">
          <a:xfrm rot="5400000" flipH="1" flipV="1">
            <a:off x="5067300" y="1104900"/>
            <a:ext cx="1976438" cy="250983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arrow" w="med" len="med"/>
          </a:ln>
        </p:spPr>
      </p:cxnSp>
      <p:sp>
        <p:nvSpPr>
          <p:cNvPr id="32782" name="TextBox 43"/>
          <p:cNvSpPr txBox="1">
            <a:spLocks noChangeArrowheads="1"/>
          </p:cNvSpPr>
          <p:nvPr/>
        </p:nvSpPr>
        <p:spPr bwMode="auto">
          <a:xfrm>
            <a:off x="1295400" y="1676400"/>
            <a:ext cx="19050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/>
              <a:t>Sun</a:t>
            </a:r>
          </a:p>
        </p:txBody>
      </p:sp>
      <p:sp>
        <p:nvSpPr>
          <p:cNvPr id="32783" name="TextBox 44"/>
          <p:cNvSpPr txBox="1">
            <a:spLocks noChangeArrowheads="1"/>
          </p:cNvSpPr>
          <p:nvPr/>
        </p:nvSpPr>
        <p:spPr bwMode="auto">
          <a:xfrm>
            <a:off x="152400" y="3505200"/>
            <a:ext cx="32004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/>
              <a:t>Atmosphere</a:t>
            </a:r>
          </a:p>
        </p:txBody>
      </p:sp>
      <p:sp>
        <p:nvSpPr>
          <p:cNvPr id="32784" name="TextBox 54"/>
          <p:cNvSpPr txBox="1">
            <a:spLocks noChangeArrowheads="1"/>
          </p:cNvSpPr>
          <p:nvPr/>
        </p:nvSpPr>
        <p:spPr bwMode="auto">
          <a:xfrm>
            <a:off x="5181600" y="4800600"/>
            <a:ext cx="39624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2800">
                <a:solidFill>
                  <a:srgbClr val="000000"/>
                </a:solidFill>
              </a:rPr>
              <a:t>Each arrow = 20 W/m</a:t>
            </a:r>
            <a:r>
              <a:rPr lang="en-US" sz="2800" baseline="30000">
                <a:solidFill>
                  <a:srgbClr val="000000"/>
                </a:solidFill>
              </a:rPr>
              <a:t>2</a:t>
            </a:r>
          </a:p>
        </p:txBody>
      </p:sp>
      <p:sp>
        <p:nvSpPr>
          <p:cNvPr id="32785" name="TextBox 16"/>
          <p:cNvSpPr txBox="1">
            <a:spLocks noChangeArrowheads="1"/>
          </p:cNvSpPr>
          <p:nvPr/>
        </p:nvSpPr>
        <p:spPr bwMode="auto">
          <a:xfrm>
            <a:off x="838200" y="5486400"/>
            <a:ext cx="25146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/>
              <a:t>Earth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Global Energy Balance, Part 1</a:t>
            </a:r>
          </a:p>
        </p:txBody>
      </p:sp>
      <p:sp>
        <p:nvSpPr>
          <p:cNvPr id="33795" name="Oval 4"/>
          <p:cNvSpPr>
            <a:spLocks noChangeArrowheads="1"/>
          </p:cNvSpPr>
          <p:nvPr/>
        </p:nvSpPr>
        <p:spPr bwMode="auto">
          <a:xfrm>
            <a:off x="3581400" y="1371600"/>
            <a:ext cx="1524000" cy="15240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796" name="Oval 5"/>
          <p:cNvSpPr>
            <a:spLocks noChangeArrowheads="1"/>
          </p:cNvSpPr>
          <p:nvPr/>
        </p:nvSpPr>
        <p:spPr bwMode="auto">
          <a:xfrm>
            <a:off x="3581400" y="3200400"/>
            <a:ext cx="1524000" cy="1524000"/>
          </a:xfrm>
          <a:prstGeom prst="ellipse">
            <a:avLst/>
          </a:prstGeom>
          <a:solidFill>
            <a:srgbClr val="CCFF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797" name="Oval 6"/>
          <p:cNvSpPr>
            <a:spLocks noChangeArrowheads="1"/>
          </p:cNvSpPr>
          <p:nvPr/>
        </p:nvSpPr>
        <p:spPr bwMode="auto">
          <a:xfrm>
            <a:off x="3581400" y="5105400"/>
            <a:ext cx="1524000" cy="1524000"/>
          </a:xfrm>
          <a:prstGeom prst="ellipse">
            <a:avLst/>
          </a:prstGeom>
          <a:solidFill>
            <a:srgbClr val="4342C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cxnSp>
        <p:nvCxnSpPr>
          <p:cNvPr id="33798" name="Straight Arrow Connector 20"/>
          <p:cNvCxnSpPr>
            <a:cxnSpLocks noChangeShapeType="1"/>
          </p:cNvCxnSpPr>
          <p:nvPr/>
        </p:nvCxnSpPr>
        <p:spPr bwMode="auto">
          <a:xfrm rot="5400000">
            <a:off x="3848894" y="3466306"/>
            <a:ext cx="1143000" cy="158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arrow" w="med" len="med"/>
          </a:ln>
        </p:spPr>
      </p:cxnSp>
      <p:cxnSp>
        <p:nvCxnSpPr>
          <p:cNvPr id="33799" name="Straight Arrow Connector 22"/>
          <p:cNvCxnSpPr>
            <a:cxnSpLocks noChangeShapeType="1"/>
          </p:cNvCxnSpPr>
          <p:nvPr/>
        </p:nvCxnSpPr>
        <p:spPr bwMode="auto">
          <a:xfrm rot="5400000">
            <a:off x="3925094" y="3466306"/>
            <a:ext cx="1143000" cy="158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arrow" w="med" len="med"/>
          </a:ln>
        </p:spPr>
      </p:cxnSp>
      <p:cxnSp>
        <p:nvCxnSpPr>
          <p:cNvPr id="33800" name="Straight Arrow Connector 23"/>
          <p:cNvCxnSpPr>
            <a:cxnSpLocks noChangeShapeType="1"/>
          </p:cNvCxnSpPr>
          <p:nvPr/>
        </p:nvCxnSpPr>
        <p:spPr bwMode="auto">
          <a:xfrm rot="5400000">
            <a:off x="3963194" y="3428206"/>
            <a:ext cx="1219200" cy="158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arrow" w="med" len="med"/>
          </a:ln>
        </p:spPr>
      </p:cxnSp>
      <p:cxnSp>
        <p:nvCxnSpPr>
          <p:cNvPr id="33801" name="Straight Arrow Connector 24"/>
          <p:cNvCxnSpPr>
            <a:cxnSpLocks noChangeShapeType="1"/>
          </p:cNvCxnSpPr>
          <p:nvPr/>
        </p:nvCxnSpPr>
        <p:spPr bwMode="auto">
          <a:xfrm rot="5400000">
            <a:off x="4039394" y="3428206"/>
            <a:ext cx="1219200" cy="158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arrow" w="med" len="med"/>
          </a:ln>
        </p:spPr>
      </p:cxnSp>
      <p:cxnSp>
        <p:nvCxnSpPr>
          <p:cNvPr id="33802" name="Straight Arrow Connector 25"/>
          <p:cNvCxnSpPr>
            <a:cxnSpLocks noChangeShapeType="1"/>
          </p:cNvCxnSpPr>
          <p:nvPr/>
        </p:nvCxnSpPr>
        <p:spPr bwMode="auto">
          <a:xfrm rot="5400000">
            <a:off x="4458494" y="3085306"/>
            <a:ext cx="533400" cy="158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arrow" w="med" len="med"/>
          </a:ln>
        </p:spPr>
      </p:cxnSp>
      <p:cxnSp>
        <p:nvCxnSpPr>
          <p:cNvPr id="33803" name="Straight Arrow Connector 27"/>
          <p:cNvCxnSpPr>
            <a:cxnSpLocks noChangeShapeType="1"/>
          </p:cNvCxnSpPr>
          <p:nvPr/>
        </p:nvCxnSpPr>
        <p:spPr bwMode="auto">
          <a:xfrm rot="5400000">
            <a:off x="4496594" y="3047206"/>
            <a:ext cx="609600" cy="158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arrow" w="med" len="med"/>
          </a:ln>
        </p:spPr>
      </p:cxnSp>
      <p:cxnSp>
        <p:nvCxnSpPr>
          <p:cNvPr id="33804" name="Straight Arrow Connector 29"/>
          <p:cNvCxnSpPr>
            <a:cxnSpLocks noChangeShapeType="1"/>
            <a:endCxn id="33796" idx="7"/>
          </p:cNvCxnSpPr>
          <p:nvPr/>
        </p:nvCxnSpPr>
        <p:spPr bwMode="auto">
          <a:xfrm rot="16200000" flipH="1">
            <a:off x="4501357" y="3044031"/>
            <a:ext cx="757238" cy="317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arrow" w="med" len="med"/>
          </a:ln>
        </p:spPr>
      </p:cxnSp>
      <p:cxnSp>
        <p:nvCxnSpPr>
          <p:cNvPr id="33805" name="Straight Arrow Connector 31"/>
          <p:cNvCxnSpPr>
            <a:cxnSpLocks noChangeShapeType="1"/>
          </p:cNvCxnSpPr>
          <p:nvPr/>
        </p:nvCxnSpPr>
        <p:spPr bwMode="auto">
          <a:xfrm rot="5400000">
            <a:off x="4495801" y="3048000"/>
            <a:ext cx="914400" cy="317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arrow" w="med" len="med"/>
          </a:ln>
        </p:spPr>
      </p:cxnSp>
      <p:cxnSp>
        <p:nvCxnSpPr>
          <p:cNvPr id="33806" name="Straight Arrow Connector 34"/>
          <p:cNvCxnSpPr>
            <a:cxnSpLocks noChangeShapeType="1"/>
          </p:cNvCxnSpPr>
          <p:nvPr/>
        </p:nvCxnSpPr>
        <p:spPr bwMode="auto">
          <a:xfrm rot="5400000" flipH="1" flipV="1">
            <a:off x="4229100" y="1943100"/>
            <a:ext cx="1905000" cy="9144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arrow" w="med" len="med"/>
          </a:ln>
        </p:spPr>
      </p:cxnSp>
      <p:cxnSp>
        <p:nvCxnSpPr>
          <p:cNvPr id="33807" name="Straight Arrow Connector 36"/>
          <p:cNvCxnSpPr>
            <a:cxnSpLocks noChangeShapeType="1"/>
            <a:stCxn id="33796" idx="7"/>
          </p:cNvCxnSpPr>
          <p:nvPr/>
        </p:nvCxnSpPr>
        <p:spPr bwMode="auto">
          <a:xfrm rot="5400000" flipH="1" flipV="1">
            <a:off x="6291263" y="876300"/>
            <a:ext cx="1138238" cy="395763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arrow" w="med" len="med"/>
          </a:ln>
        </p:spPr>
      </p:cxnSp>
      <p:cxnSp>
        <p:nvCxnSpPr>
          <p:cNvPr id="33808" name="Straight Arrow Connector 38"/>
          <p:cNvCxnSpPr>
            <a:cxnSpLocks noChangeShapeType="1"/>
          </p:cNvCxnSpPr>
          <p:nvPr/>
        </p:nvCxnSpPr>
        <p:spPr bwMode="auto">
          <a:xfrm>
            <a:off x="4953000" y="3505200"/>
            <a:ext cx="4191000" cy="4572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arrow" w="med" len="med"/>
          </a:ln>
        </p:spPr>
      </p:cxnSp>
      <p:cxnSp>
        <p:nvCxnSpPr>
          <p:cNvPr id="33809" name="Straight Arrow Connector 42"/>
          <p:cNvCxnSpPr>
            <a:cxnSpLocks noChangeShapeType="1"/>
          </p:cNvCxnSpPr>
          <p:nvPr/>
        </p:nvCxnSpPr>
        <p:spPr bwMode="auto">
          <a:xfrm rot="5400000" flipH="1" flipV="1">
            <a:off x="5067300" y="1104900"/>
            <a:ext cx="1976438" cy="250983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arrow" w="med" len="med"/>
          </a:ln>
        </p:spPr>
      </p:cxnSp>
      <p:sp>
        <p:nvSpPr>
          <p:cNvPr id="33810" name="TextBox 43"/>
          <p:cNvSpPr txBox="1">
            <a:spLocks noChangeArrowheads="1"/>
          </p:cNvSpPr>
          <p:nvPr/>
        </p:nvSpPr>
        <p:spPr bwMode="auto">
          <a:xfrm>
            <a:off x="1295400" y="1676400"/>
            <a:ext cx="19050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/>
              <a:t>Sun</a:t>
            </a:r>
          </a:p>
        </p:txBody>
      </p:sp>
      <p:sp>
        <p:nvSpPr>
          <p:cNvPr id="33811" name="TextBox 44"/>
          <p:cNvSpPr txBox="1">
            <a:spLocks noChangeArrowheads="1"/>
          </p:cNvSpPr>
          <p:nvPr/>
        </p:nvSpPr>
        <p:spPr bwMode="auto">
          <a:xfrm>
            <a:off x="152400" y="3505200"/>
            <a:ext cx="32004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/>
              <a:t>Atmosphere</a:t>
            </a:r>
          </a:p>
        </p:txBody>
      </p:sp>
      <p:sp>
        <p:nvSpPr>
          <p:cNvPr id="33812" name="TextBox 45"/>
          <p:cNvSpPr txBox="1">
            <a:spLocks noChangeArrowheads="1"/>
          </p:cNvSpPr>
          <p:nvPr/>
        </p:nvSpPr>
        <p:spPr bwMode="auto">
          <a:xfrm>
            <a:off x="838200" y="5486400"/>
            <a:ext cx="25146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/>
              <a:t>Earth</a:t>
            </a:r>
          </a:p>
        </p:txBody>
      </p:sp>
      <p:sp>
        <p:nvSpPr>
          <p:cNvPr id="33813" name="TextBox 54"/>
          <p:cNvSpPr txBox="1">
            <a:spLocks noChangeArrowheads="1"/>
          </p:cNvSpPr>
          <p:nvPr/>
        </p:nvSpPr>
        <p:spPr bwMode="auto">
          <a:xfrm>
            <a:off x="5181600" y="4800600"/>
            <a:ext cx="39624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2800">
                <a:solidFill>
                  <a:srgbClr val="000000"/>
                </a:solidFill>
              </a:rPr>
              <a:t>Each arrow = 20 W/m</a:t>
            </a:r>
            <a:r>
              <a:rPr lang="en-US" sz="2800" baseline="30000">
                <a:solidFill>
                  <a:srgbClr val="000000"/>
                </a:solidFill>
              </a:rPr>
              <a:t>2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Global Energy Balance, Part 1</a:t>
            </a:r>
          </a:p>
        </p:txBody>
      </p:sp>
      <p:sp>
        <p:nvSpPr>
          <p:cNvPr id="34819" name="Oval 4"/>
          <p:cNvSpPr>
            <a:spLocks noChangeArrowheads="1"/>
          </p:cNvSpPr>
          <p:nvPr/>
        </p:nvSpPr>
        <p:spPr bwMode="auto">
          <a:xfrm>
            <a:off x="3581400" y="1371600"/>
            <a:ext cx="1524000" cy="15240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4820" name="Oval 5"/>
          <p:cNvSpPr>
            <a:spLocks noChangeArrowheads="1"/>
          </p:cNvSpPr>
          <p:nvPr/>
        </p:nvSpPr>
        <p:spPr bwMode="auto">
          <a:xfrm>
            <a:off x="3581400" y="3200400"/>
            <a:ext cx="1524000" cy="1524000"/>
          </a:xfrm>
          <a:prstGeom prst="ellipse">
            <a:avLst/>
          </a:prstGeom>
          <a:solidFill>
            <a:srgbClr val="CCFF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4821" name="Oval 6"/>
          <p:cNvSpPr>
            <a:spLocks noChangeArrowheads="1"/>
          </p:cNvSpPr>
          <p:nvPr/>
        </p:nvSpPr>
        <p:spPr bwMode="auto">
          <a:xfrm>
            <a:off x="3581400" y="5105400"/>
            <a:ext cx="1524000" cy="1524000"/>
          </a:xfrm>
          <a:prstGeom prst="ellipse">
            <a:avLst/>
          </a:prstGeom>
          <a:solidFill>
            <a:srgbClr val="4342C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cxnSp>
        <p:nvCxnSpPr>
          <p:cNvPr id="34822" name="Straight Arrow Connector 10"/>
          <p:cNvCxnSpPr>
            <a:cxnSpLocks noChangeShapeType="1"/>
          </p:cNvCxnSpPr>
          <p:nvPr/>
        </p:nvCxnSpPr>
        <p:spPr bwMode="auto">
          <a:xfrm rot="5400000">
            <a:off x="2327275" y="3997325"/>
            <a:ext cx="2819400" cy="635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arrow" w="med" len="med"/>
          </a:ln>
        </p:spPr>
      </p:cxnSp>
      <p:cxnSp>
        <p:nvCxnSpPr>
          <p:cNvPr id="34823" name="Straight Arrow Connector 13"/>
          <p:cNvCxnSpPr>
            <a:cxnSpLocks noChangeShapeType="1"/>
          </p:cNvCxnSpPr>
          <p:nvPr/>
        </p:nvCxnSpPr>
        <p:spPr bwMode="auto">
          <a:xfrm rot="10800000" flipV="1">
            <a:off x="152400" y="5410200"/>
            <a:ext cx="3581400" cy="10668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arrow" w="med" len="med"/>
          </a:ln>
        </p:spPr>
      </p:cxnSp>
      <p:cxnSp>
        <p:nvCxnSpPr>
          <p:cNvPr id="34824" name="Straight Arrow Connector 20"/>
          <p:cNvCxnSpPr>
            <a:cxnSpLocks noChangeShapeType="1"/>
          </p:cNvCxnSpPr>
          <p:nvPr/>
        </p:nvCxnSpPr>
        <p:spPr bwMode="auto">
          <a:xfrm rot="5400000">
            <a:off x="3848894" y="3466306"/>
            <a:ext cx="1143000" cy="158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arrow" w="med" len="med"/>
          </a:ln>
        </p:spPr>
      </p:cxnSp>
      <p:cxnSp>
        <p:nvCxnSpPr>
          <p:cNvPr id="34825" name="Straight Arrow Connector 22"/>
          <p:cNvCxnSpPr>
            <a:cxnSpLocks noChangeShapeType="1"/>
          </p:cNvCxnSpPr>
          <p:nvPr/>
        </p:nvCxnSpPr>
        <p:spPr bwMode="auto">
          <a:xfrm rot="5400000">
            <a:off x="3925094" y="3466306"/>
            <a:ext cx="1143000" cy="158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arrow" w="med" len="med"/>
          </a:ln>
        </p:spPr>
      </p:cxnSp>
      <p:cxnSp>
        <p:nvCxnSpPr>
          <p:cNvPr id="34826" name="Straight Arrow Connector 23"/>
          <p:cNvCxnSpPr>
            <a:cxnSpLocks noChangeShapeType="1"/>
          </p:cNvCxnSpPr>
          <p:nvPr/>
        </p:nvCxnSpPr>
        <p:spPr bwMode="auto">
          <a:xfrm rot="5400000">
            <a:off x="3963194" y="3428206"/>
            <a:ext cx="1219200" cy="158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arrow" w="med" len="med"/>
          </a:ln>
        </p:spPr>
      </p:cxnSp>
      <p:cxnSp>
        <p:nvCxnSpPr>
          <p:cNvPr id="34827" name="Straight Arrow Connector 24"/>
          <p:cNvCxnSpPr>
            <a:cxnSpLocks noChangeShapeType="1"/>
          </p:cNvCxnSpPr>
          <p:nvPr/>
        </p:nvCxnSpPr>
        <p:spPr bwMode="auto">
          <a:xfrm rot="5400000">
            <a:off x="4039394" y="3428206"/>
            <a:ext cx="1219200" cy="158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arrow" w="med" len="med"/>
          </a:ln>
        </p:spPr>
      </p:cxnSp>
      <p:cxnSp>
        <p:nvCxnSpPr>
          <p:cNvPr id="34828" name="Straight Arrow Connector 25"/>
          <p:cNvCxnSpPr>
            <a:cxnSpLocks noChangeShapeType="1"/>
          </p:cNvCxnSpPr>
          <p:nvPr/>
        </p:nvCxnSpPr>
        <p:spPr bwMode="auto">
          <a:xfrm rot="5400000">
            <a:off x="4458494" y="3085306"/>
            <a:ext cx="533400" cy="158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arrow" w="med" len="med"/>
          </a:ln>
        </p:spPr>
      </p:cxnSp>
      <p:cxnSp>
        <p:nvCxnSpPr>
          <p:cNvPr id="34829" name="Straight Arrow Connector 27"/>
          <p:cNvCxnSpPr>
            <a:cxnSpLocks noChangeShapeType="1"/>
          </p:cNvCxnSpPr>
          <p:nvPr/>
        </p:nvCxnSpPr>
        <p:spPr bwMode="auto">
          <a:xfrm rot="5400000">
            <a:off x="4496594" y="3047206"/>
            <a:ext cx="609600" cy="158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arrow" w="med" len="med"/>
          </a:ln>
        </p:spPr>
      </p:cxnSp>
      <p:cxnSp>
        <p:nvCxnSpPr>
          <p:cNvPr id="34830" name="Straight Arrow Connector 29"/>
          <p:cNvCxnSpPr>
            <a:cxnSpLocks noChangeShapeType="1"/>
            <a:endCxn id="34820" idx="7"/>
          </p:cNvCxnSpPr>
          <p:nvPr/>
        </p:nvCxnSpPr>
        <p:spPr bwMode="auto">
          <a:xfrm rot="16200000" flipH="1">
            <a:off x="4501357" y="3044031"/>
            <a:ext cx="757238" cy="317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arrow" w="med" len="med"/>
          </a:ln>
        </p:spPr>
      </p:cxnSp>
      <p:cxnSp>
        <p:nvCxnSpPr>
          <p:cNvPr id="34831" name="Straight Arrow Connector 31"/>
          <p:cNvCxnSpPr>
            <a:cxnSpLocks noChangeShapeType="1"/>
          </p:cNvCxnSpPr>
          <p:nvPr/>
        </p:nvCxnSpPr>
        <p:spPr bwMode="auto">
          <a:xfrm rot="5400000">
            <a:off x="4495801" y="3048000"/>
            <a:ext cx="914400" cy="317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arrow" w="med" len="med"/>
          </a:ln>
        </p:spPr>
      </p:cxnSp>
      <p:cxnSp>
        <p:nvCxnSpPr>
          <p:cNvPr id="34832" name="Straight Arrow Connector 34"/>
          <p:cNvCxnSpPr>
            <a:cxnSpLocks noChangeShapeType="1"/>
          </p:cNvCxnSpPr>
          <p:nvPr/>
        </p:nvCxnSpPr>
        <p:spPr bwMode="auto">
          <a:xfrm rot="5400000" flipH="1" flipV="1">
            <a:off x="4229100" y="1943100"/>
            <a:ext cx="1905000" cy="9144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arrow" w="med" len="med"/>
          </a:ln>
        </p:spPr>
      </p:cxnSp>
      <p:cxnSp>
        <p:nvCxnSpPr>
          <p:cNvPr id="34833" name="Straight Arrow Connector 36"/>
          <p:cNvCxnSpPr>
            <a:cxnSpLocks noChangeShapeType="1"/>
            <a:stCxn id="34820" idx="7"/>
          </p:cNvCxnSpPr>
          <p:nvPr/>
        </p:nvCxnSpPr>
        <p:spPr bwMode="auto">
          <a:xfrm rot="5400000" flipH="1" flipV="1">
            <a:off x="6291263" y="876300"/>
            <a:ext cx="1138238" cy="395763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arrow" w="med" len="med"/>
          </a:ln>
        </p:spPr>
      </p:cxnSp>
      <p:cxnSp>
        <p:nvCxnSpPr>
          <p:cNvPr id="34834" name="Straight Arrow Connector 38"/>
          <p:cNvCxnSpPr>
            <a:cxnSpLocks noChangeShapeType="1"/>
          </p:cNvCxnSpPr>
          <p:nvPr/>
        </p:nvCxnSpPr>
        <p:spPr bwMode="auto">
          <a:xfrm>
            <a:off x="4953000" y="3505200"/>
            <a:ext cx="4191000" cy="4572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arrow" w="med" len="med"/>
          </a:ln>
        </p:spPr>
      </p:cxnSp>
      <p:cxnSp>
        <p:nvCxnSpPr>
          <p:cNvPr id="34835" name="Straight Arrow Connector 42"/>
          <p:cNvCxnSpPr>
            <a:cxnSpLocks noChangeShapeType="1"/>
          </p:cNvCxnSpPr>
          <p:nvPr/>
        </p:nvCxnSpPr>
        <p:spPr bwMode="auto">
          <a:xfrm rot="5400000" flipH="1" flipV="1">
            <a:off x="5067300" y="1104900"/>
            <a:ext cx="1976438" cy="250983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arrow" w="med" len="med"/>
          </a:ln>
        </p:spPr>
      </p:cxnSp>
      <p:sp>
        <p:nvSpPr>
          <p:cNvPr id="34836" name="TextBox 43"/>
          <p:cNvSpPr txBox="1">
            <a:spLocks noChangeArrowheads="1"/>
          </p:cNvSpPr>
          <p:nvPr/>
        </p:nvSpPr>
        <p:spPr bwMode="auto">
          <a:xfrm>
            <a:off x="1295400" y="1676400"/>
            <a:ext cx="19050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/>
              <a:t>Sun</a:t>
            </a:r>
          </a:p>
        </p:txBody>
      </p:sp>
      <p:sp>
        <p:nvSpPr>
          <p:cNvPr id="34837" name="TextBox 44"/>
          <p:cNvSpPr txBox="1">
            <a:spLocks noChangeArrowheads="1"/>
          </p:cNvSpPr>
          <p:nvPr/>
        </p:nvSpPr>
        <p:spPr bwMode="auto">
          <a:xfrm>
            <a:off x="152400" y="3505200"/>
            <a:ext cx="32004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/>
              <a:t>Atmosphere</a:t>
            </a:r>
          </a:p>
        </p:txBody>
      </p:sp>
      <p:sp>
        <p:nvSpPr>
          <p:cNvPr id="34838" name="TextBox 45"/>
          <p:cNvSpPr txBox="1">
            <a:spLocks noChangeArrowheads="1"/>
          </p:cNvSpPr>
          <p:nvPr/>
        </p:nvSpPr>
        <p:spPr bwMode="auto">
          <a:xfrm>
            <a:off x="838200" y="5486400"/>
            <a:ext cx="25146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/>
              <a:t>Earth</a:t>
            </a:r>
          </a:p>
        </p:txBody>
      </p:sp>
      <p:sp>
        <p:nvSpPr>
          <p:cNvPr id="34839" name="TextBox 54"/>
          <p:cNvSpPr txBox="1">
            <a:spLocks noChangeArrowheads="1"/>
          </p:cNvSpPr>
          <p:nvPr/>
        </p:nvSpPr>
        <p:spPr bwMode="auto">
          <a:xfrm>
            <a:off x="5181600" y="4800600"/>
            <a:ext cx="39624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2800">
                <a:solidFill>
                  <a:srgbClr val="000000"/>
                </a:solidFill>
              </a:rPr>
              <a:t>Each arrow = 20 W/m</a:t>
            </a:r>
            <a:r>
              <a:rPr lang="en-US" sz="2800" baseline="30000">
                <a:solidFill>
                  <a:srgbClr val="000000"/>
                </a:solidFill>
              </a:rPr>
              <a:t>2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Global Energy Balance, Part 1</a:t>
            </a:r>
          </a:p>
        </p:txBody>
      </p:sp>
      <p:sp>
        <p:nvSpPr>
          <p:cNvPr id="35843" name="Oval 4"/>
          <p:cNvSpPr>
            <a:spLocks noChangeArrowheads="1"/>
          </p:cNvSpPr>
          <p:nvPr/>
        </p:nvSpPr>
        <p:spPr bwMode="auto">
          <a:xfrm>
            <a:off x="3581400" y="1371600"/>
            <a:ext cx="1524000" cy="15240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844" name="Oval 5"/>
          <p:cNvSpPr>
            <a:spLocks noChangeArrowheads="1"/>
          </p:cNvSpPr>
          <p:nvPr/>
        </p:nvSpPr>
        <p:spPr bwMode="auto">
          <a:xfrm>
            <a:off x="3581400" y="3200400"/>
            <a:ext cx="1524000" cy="1524000"/>
          </a:xfrm>
          <a:prstGeom prst="ellipse">
            <a:avLst/>
          </a:prstGeom>
          <a:solidFill>
            <a:srgbClr val="CCFF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845" name="Oval 6"/>
          <p:cNvSpPr>
            <a:spLocks noChangeArrowheads="1"/>
          </p:cNvSpPr>
          <p:nvPr/>
        </p:nvSpPr>
        <p:spPr bwMode="auto">
          <a:xfrm>
            <a:off x="3581400" y="5105400"/>
            <a:ext cx="1524000" cy="1524000"/>
          </a:xfrm>
          <a:prstGeom prst="ellipse">
            <a:avLst/>
          </a:prstGeom>
          <a:solidFill>
            <a:srgbClr val="4342C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cxnSp>
        <p:nvCxnSpPr>
          <p:cNvPr id="35846" name="Straight Arrow Connector 8"/>
          <p:cNvCxnSpPr>
            <a:cxnSpLocks noChangeShapeType="1"/>
          </p:cNvCxnSpPr>
          <p:nvPr/>
        </p:nvCxnSpPr>
        <p:spPr bwMode="auto">
          <a:xfrm rot="5400000">
            <a:off x="2286794" y="4342606"/>
            <a:ext cx="3200400" cy="158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arrow" w="med" len="med"/>
          </a:ln>
        </p:spPr>
      </p:cxnSp>
      <p:cxnSp>
        <p:nvCxnSpPr>
          <p:cNvPr id="35847" name="Straight Arrow Connector 10"/>
          <p:cNvCxnSpPr>
            <a:cxnSpLocks noChangeShapeType="1"/>
          </p:cNvCxnSpPr>
          <p:nvPr/>
        </p:nvCxnSpPr>
        <p:spPr bwMode="auto">
          <a:xfrm rot="5400000">
            <a:off x="2172494" y="4304506"/>
            <a:ext cx="3276600" cy="158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arrow" w="med" len="med"/>
          </a:ln>
        </p:spPr>
      </p:cxnSp>
      <p:cxnSp>
        <p:nvCxnSpPr>
          <p:cNvPr id="35848" name="Straight Arrow Connector 14"/>
          <p:cNvCxnSpPr>
            <a:cxnSpLocks noChangeShapeType="1"/>
          </p:cNvCxnSpPr>
          <p:nvPr/>
        </p:nvCxnSpPr>
        <p:spPr bwMode="auto">
          <a:xfrm rot="5400000">
            <a:off x="2401094" y="4380706"/>
            <a:ext cx="3124200" cy="158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arrow" w="med" len="med"/>
          </a:ln>
        </p:spPr>
      </p:cxnSp>
      <p:cxnSp>
        <p:nvCxnSpPr>
          <p:cNvPr id="35849" name="Straight Arrow Connector 15"/>
          <p:cNvCxnSpPr>
            <a:cxnSpLocks noChangeShapeType="1"/>
          </p:cNvCxnSpPr>
          <p:nvPr/>
        </p:nvCxnSpPr>
        <p:spPr bwMode="auto">
          <a:xfrm rot="5400000">
            <a:off x="2477294" y="4380706"/>
            <a:ext cx="3124200" cy="158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arrow" w="med" len="med"/>
          </a:ln>
        </p:spPr>
      </p:cxnSp>
      <p:cxnSp>
        <p:nvCxnSpPr>
          <p:cNvPr id="35850" name="Straight Arrow Connector 16"/>
          <p:cNvCxnSpPr>
            <a:cxnSpLocks noChangeShapeType="1"/>
          </p:cNvCxnSpPr>
          <p:nvPr/>
        </p:nvCxnSpPr>
        <p:spPr bwMode="auto">
          <a:xfrm rot="5400000">
            <a:off x="2553494" y="4380706"/>
            <a:ext cx="3124200" cy="158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arrow" w="med" len="med"/>
          </a:ln>
        </p:spPr>
      </p:cxnSp>
      <p:cxnSp>
        <p:nvCxnSpPr>
          <p:cNvPr id="35851" name="Straight Arrow Connector 17"/>
          <p:cNvCxnSpPr>
            <a:cxnSpLocks noChangeShapeType="1"/>
          </p:cNvCxnSpPr>
          <p:nvPr/>
        </p:nvCxnSpPr>
        <p:spPr bwMode="auto">
          <a:xfrm rot="5400000">
            <a:off x="2667794" y="4418806"/>
            <a:ext cx="3048000" cy="158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arrow" w="med" len="med"/>
          </a:ln>
        </p:spPr>
      </p:cxnSp>
      <p:cxnSp>
        <p:nvCxnSpPr>
          <p:cNvPr id="35852" name="Straight Arrow Connector 18"/>
          <p:cNvCxnSpPr>
            <a:cxnSpLocks noChangeShapeType="1"/>
          </p:cNvCxnSpPr>
          <p:nvPr/>
        </p:nvCxnSpPr>
        <p:spPr bwMode="auto">
          <a:xfrm rot="5400000">
            <a:off x="2743994" y="4418806"/>
            <a:ext cx="3048000" cy="158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arrow" w="med" len="med"/>
          </a:ln>
        </p:spPr>
      </p:cxnSp>
      <p:cxnSp>
        <p:nvCxnSpPr>
          <p:cNvPr id="35853" name="Straight Arrow Connector 19"/>
          <p:cNvCxnSpPr>
            <a:cxnSpLocks noChangeShapeType="1"/>
          </p:cNvCxnSpPr>
          <p:nvPr/>
        </p:nvCxnSpPr>
        <p:spPr bwMode="auto">
          <a:xfrm rot="5400000">
            <a:off x="2820194" y="4418806"/>
            <a:ext cx="3048000" cy="158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arrow" w="med" len="med"/>
          </a:ln>
        </p:spPr>
      </p:cxnSp>
      <p:cxnSp>
        <p:nvCxnSpPr>
          <p:cNvPr id="35854" name="Straight Arrow Connector 20"/>
          <p:cNvCxnSpPr>
            <a:cxnSpLocks noChangeShapeType="1"/>
          </p:cNvCxnSpPr>
          <p:nvPr/>
        </p:nvCxnSpPr>
        <p:spPr bwMode="auto">
          <a:xfrm rot="5400000">
            <a:off x="3848894" y="3466306"/>
            <a:ext cx="1143000" cy="158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arrow" w="med" len="med"/>
          </a:ln>
        </p:spPr>
      </p:cxnSp>
      <p:cxnSp>
        <p:nvCxnSpPr>
          <p:cNvPr id="35855" name="Straight Arrow Connector 22"/>
          <p:cNvCxnSpPr>
            <a:cxnSpLocks noChangeShapeType="1"/>
          </p:cNvCxnSpPr>
          <p:nvPr/>
        </p:nvCxnSpPr>
        <p:spPr bwMode="auto">
          <a:xfrm rot="5400000">
            <a:off x="3925094" y="3466306"/>
            <a:ext cx="1143000" cy="158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arrow" w="med" len="med"/>
          </a:ln>
        </p:spPr>
      </p:cxnSp>
      <p:cxnSp>
        <p:nvCxnSpPr>
          <p:cNvPr id="35856" name="Straight Arrow Connector 23"/>
          <p:cNvCxnSpPr>
            <a:cxnSpLocks noChangeShapeType="1"/>
          </p:cNvCxnSpPr>
          <p:nvPr/>
        </p:nvCxnSpPr>
        <p:spPr bwMode="auto">
          <a:xfrm rot="5400000">
            <a:off x="3963194" y="3428206"/>
            <a:ext cx="1219200" cy="158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arrow" w="med" len="med"/>
          </a:ln>
        </p:spPr>
      </p:cxnSp>
      <p:cxnSp>
        <p:nvCxnSpPr>
          <p:cNvPr id="35857" name="Straight Arrow Connector 24"/>
          <p:cNvCxnSpPr>
            <a:cxnSpLocks noChangeShapeType="1"/>
          </p:cNvCxnSpPr>
          <p:nvPr/>
        </p:nvCxnSpPr>
        <p:spPr bwMode="auto">
          <a:xfrm rot="5400000">
            <a:off x="4039394" y="3428206"/>
            <a:ext cx="1219200" cy="158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arrow" w="med" len="med"/>
          </a:ln>
        </p:spPr>
      </p:cxnSp>
      <p:cxnSp>
        <p:nvCxnSpPr>
          <p:cNvPr id="35858" name="Straight Arrow Connector 25"/>
          <p:cNvCxnSpPr>
            <a:cxnSpLocks noChangeShapeType="1"/>
          </p:cNvCxnSpPr>
          <p:nvPr/>
        </p:nvCxnSpPr>
        <p:spPr bwMode="auto">
          <a:xfrm rot="5400000">
            <a:off x="4458494" y="3085306"/>
            <a:ext cx="533400" cy="158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arrow" w="med" len="med"/>
          </a:ln>
        </p:spPr>
      </p:cxnSp>
      <p:cxnSp>
        <p:nvCxnSpPr>
          <p:cNvPr id="35859" name="Straight Arrow Connector 27"/>
          <p:cNvCxnSpPr>
            <a:cxnSpLocks noChangeShapeType="1"/>
          </p:cNvCxnSpPr>
          <p:nvPr/>
        </p:nvCxnSpPr>
        <p:spPr bwMode="auto">
          <a:xfrm rot="5400000">
            <a:off x="4496594" y="3047206"/>
            <a:ext cx="609600" cy="158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arrow" w="med" len="med"/>
          </a:ln>
        </p:spPr>
      </p:cxnSp>
      <p:cxnSp>
        <p:nvCxnSpPr>
          <p:cNvPr id="35860" name="Straight Arrow Connector 29"/>
          <p:cNvCxnSpPr>
            <a:cxnSpLocks noChangeShapeType="1"/>
            <a:endCxn id="35844" idx="7"/>
          </p:cNvCxnSpPr>
          <p:nvPr/>
        </p:nvCxnSpPr>
        <p:spPr bwMode="auto">
          <a:xfrm rot="16200000" flipH="1">
            <a:off x="4501357" y="3044031"/>
            <a:ext cx="757238" cy="317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arrow" w="med" len="med"/>
          </a:ln>
        </p:spPr>
      </p:cxnSp>
      <p:cxnSp>
        <p:nvCxnSpPr>
          <p:cNvPr id="35861" name="Straight Arrow Connector 31"/>
          <p:cNvCxnSpPr>
            <a:cxnSpLocks noChangeShapeType="1"/>
          </p:cNvCxnSpPr>
          <p:nvPr/>
        </p:nvCxnSpPr>
        <p:spPr bwMode="auto">
          <a:xfrm rot="5400000">
            <a:off x="4495801" y="3048000"/>
            <a:ext cx="914400" cy="317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arrow" w="med" len="med"/>
          </a:ln>
        </p:spPr>
      </p:cxnSp>
      <p:cxnSp>
        <p:nvCxnSpPr>
          <p:cNvPr id="35862" name="Straight Arrow Connector 34"/>
          <p:cNvCxnSpPr>
            <a:cxnSpLocks noChangeShapeType="1"/>
          </p:cNvCxnSpPr>
          <p:nvPr/>
        </p:nvCxnSpPr>
        <p:spPr bwMode="auto">
          <a:xfrm rot="5400000" flipH="1" flipV="1">
            <a:off x="4229100" y="1943100"/>
            <a:ext cx="1905000" cy="9144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arrow" w="med" len="med"/>
          </a:ln>
        </p:spPr>
      </p:cxnSp>
      <p:cxnSp>
        <p:nvCxnSpPr>
          <p:cNvPr id="35863" name="Straight Arrow Connector 36"/>
          <p:cNvCxnSpPr>
            <a:cxnSpLocks noChangeShapeType="1"/>
            <a:stCxn id="35844" idx="7"/>
          </p:cNvCxnSpPr>
          <p:nvPr/>
        </p:nvCxnSpPr>
        <p:spPr bwMode="auto">
          <a:xfrm rot="5400000" flipH="1" flipV="1">
            <a:off x="6291263" y="876300"/>
            <a:ext cx="1138238" cy="395763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arrow" w="med" len="med"/>
          </a:ln>
        </p:spPr>
      </p:cxnSp>
      <p:cxnSp>
        <p:nvCxnSpPr>
          <p:cNvPr id="35864" name="Straight Arrow Connector 38"/>
          <p:cNvCxnSpPr>
            <a:cxnSpLocks noChangeShapeType="1"/>
          </p:cNvCxnSpPr>
          <p:nvPr/>
        </p:nvCxnSpPr>
        <p:spPr bwMode="auto">
          <a:xfrm>
            <a:off x="4953000" y="3505200"/>
            <a:ext cx="4191000" cy="4572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arrow" w="med" len="med"/>
          </a:ln>
        </p:spPr>
      </p:cxnSp>
      <p:cxnSp>
        <p:nvCxnSpPr>
          <p:cNvPr id="35865" name="Straight Arrow Connector 42"/>
          <p:cNvCxnSpPr>
            <a:cxnSpLocks noChangeShapeType="1"/>
          </p:cNvCxnSpPr>
          <p:nvPr/>
        </p:nvCxnSpPr>
        <p:spPr bwMode="auto">
          <a:xfrm rot="5400000" flipH="1" flipV="1">
            <a:off x="5067300" y="1104900"/>
            <a:ext cx="1976438" cy="250983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arrow" w="med" len="med"/>
          </a:ln>
        </p:spPr>
      </p:cxnSp>
      <p:sp>
        <p:nvSpPr>
          <p:cNvPr id="35866" name="TextBox 43"/>
          <p:cNvSpPr txBox="1">
            <a:spLocks noChangeArrowheads="1"/>
          </p:cNvSpPr>
          <p:nvPr/>
        </p:nvSpPr>
        <p:spPr bwMode="auto">
          <a:xfrm>
            <a:off x="1295400" y="1676400"/>
            <a:ext cx="19050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/>
              <a:t>Sun</a:t>
            </a:r>
          </a:p>
        </p:txBody>
      </p:sp>
      <p:sp>
        <p:nvSpPr>
          <p:cNvPr id="35867" name="TextBox 44"/>
          <p:cNvSpPr txBox="1">
            <a:spLocks noChangeArrowheads="1"/>
          </p:cNvSpPr>
          <p:nvPr/>
        </p:nvSpPr>
        <p:spPr bwMode="auto">
          <a:xfrm>
            <a:off x="152400" y="3505200"/>
            <a:ext cx="32004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/>
              <a:t>Atmosphere</a:t>
            </a:r>
          </a:p>
        </p:txBody>
      </p:sp>
      <p:sp>
        <p:nvSpPr>
          <p:cNvPr id="35868" name="TextBox 45"/>
          <p:cNvSpPr txBox="1">
            <a:spLocks noChangeArrowheads="1"/>
          </p:cNvSpPr>
          <p:nvPr/>
        </p:nvSpPr>
        <p:spPr bwMode="auto">
          <a:xfrm>
            <a:off x="838200" y="5486400"/>
            <a:ext cx="25146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/>
              <a:t>Earth</a:t>
            </a:r>
          </a:p>
        </p:txBody>
      </p:sp>
      <p:sp>
        <p:nvSpPr>
          <p:cNvPr id="35869" name="TextBox 54"/>
          <p:cNvSpPr txBox="1">
            <a:spLocks noChangeArrowheads="1"/>
          </p:cNvSpPr>
          <p:nvPr/>
        </p:nvSpPr>
        <p:spPr bwMode="auto">
          <a:xfrm>
            <a:off x="5181600" y="4800600"/>
            <a:ext cx="39624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2800">
                <a:solidFill>
                  <a:srgbClr val="000000"/>
                </a:solidFill>
              </a:rPr>
              <a:t>Each arrow = 20 W/m</a:t>
            </a:r>
            <a:r>
              <a:rPr lang="en-US" sz="2800" baseline="30000">
                <a:solidFill>
                  <a:srgbClr val="000000"/>
                </a:solidFill>
              </a:rPr>
              <a:t>2</a:t>
            </a:r>
          </a:p>
        </p:txBody>
      </p:sp>
      <p:cxnSp>
        <p:nvCxnSpPr>
          <p:cNvPr id="35870" name="Straight Arrow Connector 30"/>
          <p:cNvCxnSpPr>
            <a:cxnSpLocks noChangeShapeType="1"/>
          </p:cNvCxnSpPr>
          <p:nvPr/>
        </p:nvCxnSpPr>
        <p:spPr bwMode="auto">
          <a:xfrm rot="10800000" flipV="1">
            <a:off x="152400" y="5410200"/>
            <a:ext cx="3581400" cy="10668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arrow" w="med" len="med"/>
          </a:ln>
        </p:spPr>
      </p:cxnSp>
      <p:cxnSp>
        <p:nvCxnSpPr>
          <p:cNvPr id="35871" name="Straight Arrow Connector 33"/>
          <p:cNvCxnSpPr>
            <a:cxnSpLocks noChangeShapeType="1"/>
          </p:cNvCxnSpPr>
          <p:nvPr/>
        </p:nvCxnSpPr>
        <p:spPr bwMode="auto">
          <a:xfrm rot="5400000">
            <a:off x="2324894" y="3999706"/>
            <a:ext cx="2819400" cy="158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arrow" w="med" len="med"/>
          </a:ln>
        </p:spPr>
      </p:cxn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Global Energy Balance, Part 2</a:t>
            </a:r>
          </a:p>
        </p:txBody>
      </p:sp>
      <p:sp>
        <p:nvSpPr>
          <p:cNvPr id="36867" name="Oval 4"/>
          <p:cNvSpPr>
            <a:spLocks noChangeArrowheads="1"/>
          </p:cNvSpPr>
          <p:nvPr/>
        </p:nvSpPr>
        <p:spPr bwMode="auto">
          <a:xfrm>
            <a:off x="3581400" y="1371600"/>
            <a:ext cx="1524000" cy="15240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6868" name="Oval 5"/>
          <p:cNvSpPr>
            <a:spLocks noChangeArrowheads="1"/>
          </p:cNvSpPr>
          <p:nvPr/>
        </p:nvSpPr>
        <p:spPr bwMode="auto">
          <a:xfrm>
            <a:off x="3581400" y="3200400"/>
            <a:ext cx="1524000" cy="1524000"/>
          </a:xfrm>
          <a:prstGeom prst="ellipse">
            <a:avLst/>
          </a:prstGeom>
          <a:solidFill>
            <a:srgbClr val="CCFF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6869" name="Oval 6"/>
          <p:cNvSpPr>
            <a:spLocks noChangeArrowheads="1"/>
          </p:cNvSpPr>
          <p:nvPr/>
        </p:nvSpPr>
        <p:spPr bwMode="auto">
          <a:xfrm>
            <a:off x="3581400" y="5105400"/>
            <a:ext cx="1524000" cy="1524000"/>
          </a:xfrm>
          <a:prstGeom prst="ellipse">
            <a:avLst/>
          </a:prstGeom>
          <a:solidFill>
            <a:srgbClr val="4342C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cxnSp>
        <p:nvCxnSpPr>
          <p:cNvPr id="36870" name="Straight Arrow Connector 8"/>
          <p:cNvCxnSpPr>
            <a:cxnSpLocks noChangeShapeType="1"/>
          </p:cNvCxnSpPr>
          <p:nvPr/>
        </p:nvCxnSpPr>
        <p:spPr bwMode="auto">
          <a:xfrm rot="5400000">
            <a:off x="2286794" y="4342606"/>
            <a:ext cx="3200400" cy="158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arrow" w="med" len="med"/>
          </a:ln>
        </p:spPr>
      </p:cxnSp>
      <p:cxnSp>
        <p:nvCxnSpPr>
          <p:cNvPr id="36871" name="Straight Arrow Connector 10"/>
          <p:cNvCxnSpPr>
            <a:cxnSpLocks noChangeShapeType="1"/>
          </p:cNvCxnSpPr>
          <p:nvPr/>
        </p:nvCxnSpPr>
        <p:spPr bwMode="auto">
          <a:xfrm rot="5400000">
            <a:off x="2172494" y="4304506"/>
            <a:ext cx="3276600" cy="158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arrow" w="med" len="med"/>
          </a:ln>
        </p:spPr>
      </p:cxnSp>
      <p:cxnSp>
        <p:nvCxnSpPr>
          <p:cNvPr id="36872" name="Straight Arrow Connector 14"/>
          <p:cNvCxnSpPr>
            <a:cxnSpLocks noChangeShapeType="1"/>
          </p:cNvCxnSpPr>
          <p:nvPr/>
        </p:nvCxnSpPr>
        <p:spPr bwMode="auto">
          <a:xfrm rot="5400000">
            <a:off x="2401094" y="4380706"/>
            <a:ext cx="3124200" cy="158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arrow" w="med" len="med"/>
          </a:ln>
        </p:spPr>
      </p:cxnSp>
      <p:cxnSp>
        <p:nvCxnSpPr>
          <p:cNvPr id="36873" name="Straight Arrow Connector 15"/>
          <p:cNvCxnSpPr>
            <a:cxnSpLocks noChangeShapeType="1"/>
          </p:cNvCxnSpPr>
          <p:nvPr/>
        </p:nvCxnSpPr>
        <p:spPr bwMode="auto">
          <a:xfrm rot="5400000">
            <a:off x="2477294" y="4380706"/>
            <a:ext cx="3124200" cy="158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arrow" w="med" len="med"/>
          </a:ln>
        </p:spPr>
      </p:cxnSp>
      <p:cxnSp>
        <p:nvCxnSpPr>
          <p:cNvPr id="36874" name="Straight Arrow Connector 16"/>
          <p:cNvCxnSpPr>
            <a:cxnSpLocks noChangeShapeType="1"/>
          </p:cNvCxnSpPr>
          <p:nvPr/>
        </p:nvCxnSpPr>
        <p:spPr bwMode="auto">
          <a:xfrm rot="5400000">
            <a:off x="2553494" y="4380706"/>
            <a:ext cx="3124200" cy="158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arrow" w="med" len="med"/>
          </a:ln>
        </p:spPr>
      </p:cxnSp>
      <p:cxnSp>
        <p:nvCxnSpPr>
          <p:cNvPr id="36875" name="Straight Arrow Connector 17"/>
          <p:cNvCxnSpPr>
            <a:cxnSpLocks noChangeShapeType="1"/>
          </p:cNvCxnSpPr>
          <p:nvPr/>
        </p:nvCxnSpPr>
        <p:spPr bwMode="auto">
          <a:xfrm rot="5400000">
            <a:off x="2667794" y="4418806"/>
            <a:ext cx="3048000" cy="158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arrow" w="med" len="med"/>
          </a:ln>
        </p:spPr>
      </p:cxnSp>
      <p:cxnSp>
        <p:nvCxnSpPr>
          <p:cNvPr id="36876" name="Straight Arrow Connector 18"/>
          <p:cNvCxnSpPr>
            <a:cxnSpLocks noChangeShapeType="1"/>
          </p:cNvCxnSpPr>
          <p:nvPr/>
        </p:nvCxnSpPr>
        <p:spPr bwMode="auto">
          <a:xfrm rot="5400000">
            <a:off x="2743994" y="4418806"/>
            <a:ext cx="3048000" cy="158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arrow" w="med" len="med"/>
          </a:ln>
        </p:spPr>
      </p:cxnSp>
      <p:cxnSp>
        <p:nvCxnSpPr>
          <p:cNvPr id="36877" name="Straight Arrow Connector 19"/>
          <p:cNvCxnSpPr>
            <a:cxnSpLocks noChangeShapeType="1"/>
          </p:cNvCxnSpPr>
          <p:nvPr/>
        </p:nvCxnSpPr>
        <p:spPr bwMode="auto">
          <a:xfrm rot="5400000">
            <a:off x="2820194" y="4418806"/>
            <a:ext cx="3048000" cy="158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arrow" w="med" len="med"/>
          </a:ln>
        </p:spPr>
      </p:cxnSp>
      <p:cxnSp>
        <p:nvCxnSpPr>
          <p:cNvPr id="36878" name="Straight Arrow Connector 20"/>
          <p:cNvCxnSpPr>
            <a:cxnSpLocks noChangeShapeType="1"/>
          </p:cNvCxnSpPr>
          <p:nvPr/>
        </p:nvCxnSpPr>
        <p:spPr bwMode="auto">
          <a:xfrm rot="5400000">
            <a:off x="3848894" y="3466306"/>
            <a:ext cx="1143000" cy="158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arrow" w="med" len="med"/>
          </a:ln>
        </p:spPr>
      </p:cxnSp>
      <p:cxnSp>
        <p:nvCxnSpPr>
          <p:cNvPr id="36879" name="Straight Arrow Connector 22"/>
          <p:cNvCxnSpPr>
            <a:cxnSpLocks noChangeShapeType="1"/>
          </p:cNvCxnSpPr>
          <p:nvPr/>
        </p:nvCxnSpPr>
        <p:spPr bwMode="auto">
          <a:xfrm rot="5400000">
            <a:off x="3925094" y="3466306"/>
            <a:ext cx="1143000" cy="158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arrow" w="med" len="med"/>
          </a:ln>
        </p:spPr>
      </p:cxnSp>
      <p:cxnSp>
        <p:nvCxnSpPr>
          <p:cNvPr id="36880" name="Straight Arrow Connector 23"/>
          <p:cNvCxnSpPr>
            <a:cxnSpLocks noChangeShapeType="1"/>
          </p:cNvCxnSpPr>
          <p:nvPr/>
        </p:nvCxnSpPr>
        <p:spPr bwMode="auto">
          <a:xfrm rot="5400000">
            <a:off x="3963194" y="3428206"/>
            <a:ext cx="1219200" cy="158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arrow" w="med" len="med"/>
          </a:ln>
        </p:spPr>
      </p:cxnSp>
      <p:cxnSp>
        <p:nvCxnSpPr>
          <p:cNvPr id="36881" name="Straight Arrow Connector 24"/>
          <p:cNvCxnSpPr>
            <a:cxnSpLocks noChangeShapeType="1"/>
          </p:cNvCxnSpPr>
          <p:nvPr/>
        </p:nvCxnSpPr>
        <p:spPr bwMode="auto">
          <a:xfrm rot="5400000">
            <a:off x="4039394" y="3428206"/>
            <a:ext cx="1219200" cy="158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arrow" w="med" len="med"/>
          </a:ln>
        </p:spPr>
      </p:cxnSp>
      <p:sp>
        <p:nvSpPr>
          <p:cNvPr id="36882" name="TextBox 43"/>
          <p:cNvSpPr txBox="1">
            <a:spLocks noChangeArrowheads="1"/>
          </p:cNvSpPr>
          <p:nvPr/>
        </p:nvSpPr>
        <p:spPr bwMode="auto">
          <a:xfrm>
            <a:off x="1295400" y="1676400"/>
            <a:ext cx="19050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/>
              <a:t>Sun</a:t>
            </a:r>
          </a:p>
        </p:txBody>
      </p:sp>
      <p:sp>
        <p:nvSpPr>
          <p:cNvPr id="36883" name="TextBox 44"/>
          <p:cNvSpPr txBox="1">
            <a:spLocks noChangeArrowheads="1"/>
          </p:cNvSpPr>
          <p:nvPr/>
        </p:nvSpPr>
        <p:spPr bwMode="auto">
          <a:xfrm>
            <a:off x="152400" y="3505200"/>
            <a:ext cx="32004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/>
              <a:t>Atmosphere</a:t>
            </a:r>
          </a:p>
        </p:txBody>
      </p:sp>
      <p:sp>
        <p:nvSpPr>
          <p:cNvPr id="36884" name="TextBox 45"/>
          <p:cNvSpPr txBox="1">
            <a:spLocks noChangeArrowheads="1"/>
          </p:cNvSpPr>
          <p:nvPr/>
        </p:nvSpPr>
        <p:spPr bwMode="auto">
          <a:xfrm>
            <a:off x="838200" y="5486400"/>
            <a:ext cx="25146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/>
              <a:t>Earth</a:t>
            </a:r>
          </a:p>
        </p:txBody>
      </p:sp>
      <p:sp>
        <p:nvSpPr>
          <p:cNvPr id="36885" name="TextBox 54"/>
          <p:cNvSpPr txBox="1">
            <a:spLocks noChangeArrowheads="1"/>
          </p:cNvSpPr>
          <p:nvPr/>
        </p:nvSpPr>
        <p:spPr bwMode="auto">
          <a:xfrm>
            <a:off x="5181600" y="4800600"/>
            <a:ext cx="39624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2800">
                <a:solidFill>
                  <a:srgbClr val="000000"/>
                </a:solidFill>
              </a:rPr>
              <a:t>Each arrow = 20 W/m</a:t>
            </a:r>
            <a:r>
              <a:rPr lang="en-US" sz="2800" baseline="30000">
                <a:solidFill>
                  <a:srgbClr val="000000"/>
                </a:solidFill>
              </a:rPr>
              <a:t>2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Global Energy Balance, Part 2</a:t>
            </a:r>
          </a:p>
        </p:txBody>
      </p:sp>
      <p:sp>
        <p:nvSpPr>
          <p:cNvPr id="37891" name="Oval 4"/>
          <p:cNvSpPr>
            <a:spLocks noChangeArrowheads="1"/>
          </p:cNvSpPr>
          <p:nvPr/>
        </p:nvSpPr>
        <p:spPr bwMode="auto">
          <a:xfrm>
            <a:off x="3581400" y="1371600"/>
            <a:ext cx="1524000" cy="15240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7892" name="Oval 5"/>
          <p:cNvSpPr>
            <a:spLocks noChangeArrowheads="1"/>
          </p:cNvSpPr>
          <p:nvPr/>
        </p:nvSpPr>
        <p:spPr bwMode="auto">
          <a:xfrm>
            <a:off x="3581400" y="3200400"/>
            <a:ext cx="1524000" cy="1524000"/>
          </a:xfrm>
          <a:prstGeom prst="ellipse">
            <a:avLst/>
          </a:prstGeom>
          <a:solidFill>
            <a:srgbClr val="CCFF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7893" name="Oval 6"/>
          <p:cNvSpPr>
            <a:spLocks noChangeArrowheads="1"/>
          </p:cNvSpPr>
          <p:nvPr/>
        </p:nvSpPr>
        <p:spPr bwMode="auto">
          <a:xfrm>
            <a:off x="3581400" y="5105400"/>
            <a:ext cx="1524000" cy="1524000"/>
          </a:xfrm>
          <a:prstGeom prst="ellipse">
            <a:avLst/>
          </a:prstGeom>
          <a:solidFill>
            <a:srgbClr val="4342C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cxnSp>
        <p:nvCxnSpPr>
          <p:cNvPr id="37894" name="Straight Arrow Connector 8"/>
          <p:cNvCxnSpPr>
            <a:cxnSpLocks noChangeShapeType="1"/>
          </p:cNvCxnSpPr>
          <p:nvPr/>
        </p:nvCxnSpPr>
        <p:spPr bwMode="auto">
          <a:xfrm rot="5400000">
            <a:off x="2286794" y="4342606"/>
            <a:ext cx="3200400" cy="158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arrow" w="med" len="med"/>
          </a:ln>
        </p:spPr>
      </p:cxnSp>
      <p:cxnSp>
        <p:nvCxnSpPr>
          <p:cNvPr id="37895" name="Straight Arrow Connector 10"/>
          <p:cNvCxnSpPr>
            <a:cxnSpLocks noChangeShapeType="1"/>
          </p:cNvCxnSpPr>
          <p:nvPr/>
        </p:nvCxnSpPr>
        <p:spPr bwMode="auto">
          <a:xfrm rot="5400000">
            <a:off x="2172494" y="4304506"/>
            <a:ext cx="3276600" cy="158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arrow" w="med" len="med"/>
          </a:ln>
        </p:spPr>
      </p:cxnSp>
      <p:cxnSp>
        <p:nvCxnSpPr>
          <p:cNvPr id="37896" name="Straight Arrow Connector 14"/>
          <p:cNvCxnSpPr>
            <a:cxnSpLocks noChangeShapeType="1"/>
          </p:cNvCxnSpPr>
          <p:nvPr/>
        </p:nvCxnSpPr>
        <p:spPr bwMode="auto">
          <a:xfrm rot="5400000">
            <a:off x="2401094" y="4380706"/>
            <a:ext cx="3124200" cy="158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arrow" w="med" len="med"/>
          </a:ln>
        </p:spPr>
      </p:cxnSp>
      <p:cxnSp>
        <p:nvCxnSpPr>
          <p:cNvPr id="37897" name="Straight Arrow Connector 15"/>
          <p:cNvCxnSpPr>
            <a:cxnSpLocks noChangeShapeType="1"/>
          </p:cNvCxnSpPr>
          <p:nvPr/>
        </p:nvCxnSpPr>
        <p:spPr bwMode="auto">
          <a:xfrm rot="5400000">
            <a:off x="2477294" y="4380706"/>
            <a:ext cx="3124200" cy="158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arrow" w="med" len="med"/>
          </a:ln>
        </p:spPr>
      </p:cxnSp>
      <p:cxnSp>
        <p:nvCxnSpPr>
          <p:cNvPr id="37898" name="Straight Arrow Connector 16"/>
          <p:cNvCxnSpPr>
            <a:cxnSpLocks noChangeShapeType="1"/>
          </p:cNvCxnSpPr>
          <p:nvPr/>
        </p:nvCxnSpPr>
        <p:spPr bwMode="auto">
          <a:xfrm rot="5400000">
            <a:off x="2553494" y="4380706"/>
            <a:ext cx="3124200" cy="158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arrow" w="med" len="med"/>
          </a:ln>
        </p:spPr>
      </p:cxnSp>
      <p:cxnSp>
        <p:nvCxnSpPr>
          <p:cNvPr id="37899" name="Straight Arrow Connector 17"/>
          <p:cNvCxnSpPr>
            <a:cxnSpLocks noChangeShapeType="1"/>
          </p:cNvCxnSpPr>
          <p:nvPr/>
        </p:nvCxnSpPr>
        <p:spPr bwMode="auto">
          <a:xfrm rot="5400000">
            <a:off x="2667794" y="4418806"/>
            <a:ext cx="3048000" cy="158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arrow" w="med" len="med"/>
          </a:ln>
        </p:spPr>
      </p:cxnSp>
      <p:cxnSp>
        <p:nvCxnSpPr>
          <p:cNvPr id="37900" name="Straight Arrow Connector 18"/>
          <p:cNvCxnSpPr>
            <a:cxnSpLocks noChangeShapeType="1"/>
          </p:cNvCxnSpPr>
          <p:nvPr/>
        </p:nvCxnSpPr>
        <p:spPr bwMode="auto">
          <a:xfrm rot="5400000">
            <a:off x="2743994" y="4418806"/>
            <a:ext cx="3048000" cy="158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arrow" w="med" len="med"/>
          </a:ln>
        </p:spPr>
      </p:cxnSp>
      <p:cxnSp>
        <p:nvCxnSpPr>
          <p:cNvPr id="37901" name="Straight Arrow Connector 19"/>
          <p:cNvCxnSpPr>
            <a:cxnSpLocks noChangeShapeType="1"/>
          </p:cNvCxnSpPr>
          <p:nvPr/>
        </p:nvCxnSpPr>
        <p:spPr bwMode="auto">
          <a:xfrm rot="5400000">
            <a:off x="2820194" y="4418806"/>
            <a:ext cx="3048000" cy="158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arrow" w="med" len="med"/>
          </a:ln>
        </p:spPr>
      </p:cxnSp>
      <p:cxnSp>
        <p:nvCxnSpPr>
          <p:cNvPr id="37902" name="Straight Arrow Connector 20"/>
          <p:cNvCxnSpPr>
            <a:cxnSpLocks noChangeShapeType="1"/>
          </p:cNvCxnSpPr>
          <p:nvPr/>
        </p:nvCxnSpPr>
        <p:spPr bwMode="auto">
          <a:xfrm rot="5400000">
            <a:off x="3848894" y="3466306"/>
            <a:ext cx="1143000" cy="158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arrow" w="med" len="med"/>
          </a:ln>
        </p:spPr>
      </p:cxnSp>
      <p:cxnSp>
        <p:nvCxnSpPr>
          <p:cNvPr id="37903" name="Straight Arrow Connector 22"/>
          <p:cNvCxnSpPr>
            <a:cxnSpLocks noChangeShapeType="1"/>
          </p:cNvCxnSpPr>
          <p:nvPr/>
        </p:nvCxnSpPr>
        <p:spPr bwMode="auto">
          <a:xfrm rot="5400000">
            <a:off x="3925094" y="3466306"/>
            <a:ext cx="1143000" cy="158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arrow" w="med" len="med"/>
          </a:ln>
        </p:spPr>
      </p:cxnSp>
      <p:cxnSp>
        <p:nvCxnSpPr>
          <p:cNvPr id="37904" name="Straight Arrow Connector 23"/>
          <p:cNvCxnSpPr>
            <a:cxnSpLocks noChangeShapeType="1"/>
          </p:cNvCxnSpPr>
          <p:nvPr/>
        </p:nvCxnSpPr>
        <p:spPr bwMode="auto">
          <a:xfrm rot="5400000">
            <a:off x="3963194" y="3428206"/>
            <a:ext cx="1219200" cy="158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arrow" w="med" len="med"/>
          </a:ln>
        </p:spPr>
      </p:cxnSp>
      <p:cxnSp>
        <p:nvCxnSpPr>
          <p:cNvPr id="37905" name="Straight Arrow Connector 24"/>
          <p:cNvCxnSpPr>
            <a:cxnSpLocks noChangeShapeType="1"/>
          </p:cNvCxnSpPr>
          <p:nvPr/>
        </p:nvCxnSpPr>
        <p:spPr bwMode="auto">
          <a:xfrm rot="5400000">
            <a:off x="4039394" y="3428206"/>
            <a:ext cx="1219200" cy="158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arrow" w="med" len="med"/>
          </a:ln>
        </p:spPr>
      </p:cxnSp>
      <p:sp>
        <p:nvSpPr>
          <p:cNvPr id="37906" name="TextBox 43"/>
          <p:cNvSpPr txBox="1">
            <a:spLocks noChangeArrowheads="1"/>
          </p:cNvSpPr>
          <p:nvPr/>
        </p:nvSpPr>
        <p:spPr bwMode="auto">
          <a:xfrm>
            <a:off x="1295400" y="1676400"/>
            <a:ext cx="19050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/>
              <a:t>Sun</a:t>
            </a:r>
          </a:p>
        </p:txBody>
      </p:sp>
      <p:sp>
        <p:nvSpPr>
          <p:cNvPr id="37907" name="TextBox 44"/>
          <p:cNvSpPr txBox="1">
            <a:spLocks noChangeArrowheads="1"/>
          </p:cNvSpPr>
          <p:nvPr/>
        </p:nvSpPr>
        <p:spPr bwMode="auto">
          <a:xfrm>
            <a:off x="152400" y="3505200"/>
            <a:ext cx="32004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/>
              <a:t>Atmosphere</a:t>
            </a:r>
          </a:p>
        </p:txBody>
      </p:sp>
      <p:sp>
        <p:nvSpPr>
          <p:cNvPr id="37908" name="TextBox 45"/>
          <p:cNvSpPr txBox="1">
            <a:spLocks noChangeArrowheads="1"/>
          </p:cNvSpPr>
          <p:nvPr/>
        </p:nvSpPr>
        <p:spPr bwMode="auto">
          <a:xfrm>
            <a:off x="838200" y="5486400"/>
            <a:ext cx="25146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/>
              <a:t>Earth</a:t>
            </a:r>
          </a:p>
        </p:txBody>
      </p:sp>
      <p:sp>
        <p:nvSpPr>
          <p:cNvPr id="37909" name="TextBox 54"/>
          <p:cNvSpPr txBox="1">
            <a:spLocks noChangeArrowheads="1"/>
          </p:cNvSpPr>
          <p:nvPr/>
        </p:nvSpPr>
        <p:spPr bwMode="auto">
          <a:xfrm>
            <a:off x="5181600" y="4800600"/>
            <a:ext cx="39624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2800">
                <a:solidFill>
                  <a:srgbClr val="000000"/>
                </a:solidFill>
              </a:rPr>
              <a:t>Each arrow = 20 W/m</a:t>
            </a:r>
            <a:r>
              <a:rPr lang="en-US" sz="2800" baseline="30000">
                <a:solidFill>
                  <a:srgbClr val="000000"/>
                </a:solidFill>
              </a:rPr>
              <a:t>2</a:t>
            </a:r>
          </a:p>
        </p:txBody>
      </p:sp>
      <p:cxnSp>
        <p:nvCxnSpPr>
          <p:cNvPr id="37910" name="Straight Arrow Connector 25"/>
          <p:cNvCxnSpPr>
            <a:cxnSpLocks noChangeShapeType="1"/>
          </p:cNvCxnSpPr>
          <p:nvPr/>
        </p:nvCxnSpPr>
        <p:spPr bwMode="auto">
          <a:xfrm rot="10800000">
            <a:off x="0" y="2362200"/>
            <a:ext cx="3657600" cy="31242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arrow" w="med" len="med"/>
          </a:ln>
        </p:spPr>
      </p:cxn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Global Energy Balance, Part 2</a:t>
            </a:r>
          </a:p>
        </p:txBody>
      </p:sp>
      <p:sp>
        <p:nvSpPr>
          <p:cNvPr id="38915" name="Oval 4"/>
          <p:cNvSpPr>
            <a:spLocks noChangeArrowheads="1"/>
          </p:cNvSpPr>
          <p:nvPr/>
        </p:nvSpPr>
        <p:spPr bwMode="auto">
          <a:xfrm>
            <a:off x="3581400" y="1371600"/>
            <a:ext cx="1524000" cy="15240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8916" name="Oval 5"/>
          <p:cNvSpPr>
            <a:spLocks noChangeArrowheads="1"/>
          </p:cNvSpPr>
          <p:nvPr/>
        </p:nvSpPr>
        <p:spPr bwMode="auto">
          <a:xfrm>
            <a:off x="3581400" y="3200400"/>
            <a:ext cx="1524000" cy="1524000"/>
          </a:xfrm>
          <a:prstGeom prst="ellipse">
            <a:avLst/>
          </a:prstGeom>
          <a:solidFill>
            <a:srgbClr val="CCFF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8917" name="Oval 6"/>
          <p:cNvSpPr>
            <a:spLocks noChangeArrowheads="1"/>
          </p:cNvSpPr>
          <p:nvPr/>
        </p:nvSpPr>
        <p:spPr bwMode="auto">
          <a:xfrm>
            <a:off x="3581400" y="5105400"/>
            <a:ext cx="1524000" cy="1524000"/>
          </a:xfrm>
          <a:prstGeom prst="ellipse">
            <a:avLst/>
          </a:prstGeom>
          <a:solidFill>
            <a:srgbClr val="4342C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cxnSp>
        <p:nvCxnSpPr>
          <p:cNvPr id="38918" name="Straight Arrow Connector 8"/>
          <p:cNvCxnSpPr>
            <a:cxnSpLocks noChangeShapeType="1"/>
          </p:cNvCxnSpPr>
          <p:nvPr/>
        </p:nvCxnSpPr>
        <p:spPr bwMode="auto">
          <a:xfrm rot="5400000">
            <a:off x="2286794" y="4342606"/>
            <a:ext cx="3200400" cy="158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arrow" w="med" len="med"/>
          </a:ln>
        </p:spPr>
      </p:cxnSp>
      <p:cxnSp>
        <p:nvCxnSpPr>
          <p:cNvPr id="38919" name="Straight Arrow Connector 10"/>
          <p:cNvCxnSpPr>
            <a:cxnSpLocks noChangeShapeType="1"/>
          </p:cNvCxnSpPr>
          <p:nvPr/>
        </p:nvCxnSpPr>
        <p:spPr bwMode="auto">
          <a:xfrm rot="5400000">
            <a:off x="2172494" y="4304506"/>
            <a:ext cx="3276600" cy="158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arrow" w="med" len="med"/>
          </a:ln>
        </p:spPr>
      </p:cxnSp>
      <p:cxnSp>
        <p:nvCxnSpPr>
          <p:cNvPr id="38920" name="Straight Arrow Connector 14"/>
          <p:cNvCxnSpPr>
            <a:cxnSpLocks noChangeShapeType="1"/>
          </p:cNvCxnSpPr>
          <p:nvPr/>
        </p:nvCxnSpPr>
        <p:spPr bwMode="auto">
          <a:xfrm rot="5400000">
            <a:off x="2401094" y="4380706"/>
            <a:ext cx="3124200" cy="158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arrow" w="med" len="med"/>
          </a:ln>
        </p:spPr>
      </p:cxnSp>
      <p:cxnSp>
        <p:nvCxnSpPr>
          <p:cNvPr id="38921" name="Straight Arrow Connector 15"/>
          <p:cNvCxnSpPr>
            <a:cxnSpLocks noChangeShapeType="1"/>
          </p:cNvCxnSpPr>
          <p:nvPr/>
        </p:nvCxnSpPr>
        <p:spPr bwMode="auto">
          <a:xfrm rot="5400000">
            <a:off x="2477294" y="4380706"/>
            <a:ext cx="3124200" cy="158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arrow" w="med" len="med"/>
          </a:ln>
        </p:spPr>
      </p:cxnSp>
      <p:cxnSp>
        <p:nvCxnSpPr>
          <p:cNvPr id="38922" name="Straight Arrow Connector 16"/>
          <p:cNvCxnSpPr>
            <a:cxnSpLocks noChangeShapeType="1"/>
          </p:cNvCxnSpPr>
          <p:nvPr/>
        </p:nvCxnSpPr>
        <p:spPr bwMode="auto">
          <a:xfrm rot="5400000">
            <a:off x="2553494" y="4380706"/>
            <a:ext cx="3124200" cy="158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arrow" w="med" len="med"/>
          </a:ln>
        </p:spPr>
      </p:cxnSp>
      <p:cxnSp>
        <p:nvCxnSpPr>
          <p:cNvPr id="38923" name="Straight Arrow Connector 17"/>
          <p:cNvCxnSpPr>
            <a:cxnSpLocks noChangeShapeType="1"/>
          </p:cNvCxnSpPr>
          <p:nvPr/>
        </p:nvCxnSpPr>
        <p:spPr bwMode="auto">
          <a:xfrm rot="5400000">
            <a:off x="2667794" y="4418806"/>
            <a:ext cx="3048000" cy="158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arrow" w="med" len="med"/>
          </a:ln>
        </p:spPr>
      </p:cxnSp>
      <p:cxnSp>
        <p:nvCxnSpPr>
          <p:cNvPr id="38924" name="Straight Arrow Connector 18"/>
          <p:cNvCxnSpPr>
            <a:cxnSpLocks noChangeShapeType="1"/>
          </p:cNvCxnSpPr>
          <p:nvPr/>
        </p:nvCxnSpPr>
        <p:spPr bwMode="auto">
          <a:xfrm rot="5400000">
            <a:off x="2743994" y="4418806"/>
            <a:ext cx="3048000" cy="158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arrow" w="med" len="med"/>
          </a:ln>
        </p:spPr>
      </p:cxnSp>
      <p:cxnSp>
        <p:nvCxnSpPr>
          <p:cNvPr id="38925" name="Straight Arrow Connector 19"/>
          <p:cNvCxnSpPr>
            <a:cxnSpLocks noChangeShapeType="1"/>
          </p:cNvCxnSpPr>
          <p:nvPr/>
        </p:nvCxnSpPr>
        <p:spPr bwMode="auto">
          <a:xfrm rot="5400000">
            <a:off x="2820194" y="4418806"/>
            <a:ext cx="3048000" cy="158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arrow" w="med" len="med"/>
          </a:ln>
        </p:spPr>
      </p:cxnSp>
      <p:cxnSp>
        <p:nvCxnSpPr>
          <p:cNvPr id="38926" name="Straight Arrow Connector 20"/>
          <p:cNvCxnSpPr>
            <a:cxnSpLocks noChangeShapeType="1"/>
          </p:cNvCxnSpPr>
          <p:nvPr/>
        </p:nvCxnSpPr>
        <p:spPr bwMode="auto">
          <a:xfrm rot="5400000">
            <a:off x="3848894" y="3466306"/>
            <a:ext cx="1143000" cy="158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arrow" w="med" len="med"/>
          </a:ln>
        </p:spPr>
      </p:cxnSp>
      <p:cxnSp>
        <p:nvCxnSpPr>
          <p:cNvPr id="38927" name="Straight Arrow Connector 22"/>
          <p:cNvCxnSpPr>
            <a:cxnSpLocks noChangeShapeType="1"/>
          </p:cNvCxnSpPr>
          <p:nvPr/>
        </p:nvCxnSpPr>
        <p:spPr bwMode="auto">
          <a:xfrm rot="5400000">
            <a:off x="3925094" y="3466306"/>
            <a:ext cx="1143000" cy="158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arrow" w="med" len="med"/>
          </a:ln>
        </p:spPr>
      </p:cxnSp>
      <p:cxnSp>
        <p:nvCxnSpPr>
          <p:cNvPr id="38928" name="Straight Arrow Connector 23"/>
          <p:cNvCxnSpPr>
            <a:cxnSpLocks noChangeShapeType="1"/>
          </p:cNvCxnSpPr>
          <p:nvPr/>
        </p:nvCxnSpPr>
        <p:spPr bwMode="auto">
          <a:xfrm rot="5400000">
            <a:off x="3963194" y="3428206"/>
            <a:ext cx="1219200" cy="158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arrow" w="med" len="med"/>
          </a:ln>
        </p:spPr>
      </p:cxnSp>
      <p:cxnSp>
        <p:nvCxnSpPr>
          <p:cNvPr id="38929" name="Straight Arrow Connector 24"/>
          <p:cNvCxnSpPr>
            <a:cxnSpLocks noChangeShapeType="1"/>
          </p:cNvCxnSpPr>
          <p:nvPr/>
        </p:nvCxnSpPr>
        <p:spPr bwMode="auto">
          <a:xfrm rot="5400000">
            <a:off x="4039394" y="3428206"/>
            <a:ext cx="1219200" cy="158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arrow" w="med" len="med"/>
          </a:ln>
        </p:spPr>
      </p:cxnSp>
      <p:sp>
        <p:nvSpPr>
          <p:cNvPr id="38930" name="TextBox 43"/>
          <p:cNvSpPr txBox="1">
            <a:spLocks noChangeArrowheads="1"/>
          </p:cNvSpPr>
          <p:nvPr/>
        </p:nvSpPr>
        <p:spPr bwMode="auto">
          <a:xfrm>
            <a:off x="1295400" y="1676400"/>
            <a:ext cx="19050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/>
              <a:t>Sun</a:t>
            </a:r>
          </a:p>
        </p:txBody>
      </p:sp>
      <p:sp>
        <p:nvSpPr>
          <p:cNvPr id="38931" name="TextBox 44"/>
          <p:cNvSpPr txBox="1">
            <a:spLocks noChangeArrowheads="1"/>
          </p:cNvSpPr>
          <p:nvPr/>
        </p:nvSpPr>
        <p:spPr bwMode="auto">
          <a:xfrm>
            <a:off x="152400" y="3505200"/>
            <a:ext cx="32004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/>
              <a:t>Atmosphere</a:t>
            </a:r>
          </a:p>
        </p:txBody>
      </p:sp>
      <p:sp>
        <p:nvSpPr>
          <p:cNvPr id="38932" name="TextBox 45"/>
          <p:cNvSpPr txBox="1">
            <a:spLocks noChangeArrowheads="1"/>
          </p:cNvSpPr>
          <p:nvPr/>
        </p:nvSpPr>
        <p:spPr bwMode="auto">
          <a:xfrm>
            <a:off x="838200" y="5486400"/>
            <a:ext cx="25146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/>
              <a:t>Earth</a:t>
            </a:r>
          </a:p>
        </p:txBody>
      </p:sp>
      <p:sp>
        <p:nvSpPr>
          <p:cNvPr id="38933" name="TextBox 54"/>
          <p:cNvSpPr txBox="1">
            <a:spLocks noChangeArrowheads="1"/>
          </p:cNvSpPr>
          <p:nvPr/>
        </p:nvSpPr>
        <p:spPr bwMode="auto">
          <a:xfrm>
            <a:off x="5181600" y="4800600"/>
            <a:ext cx="39624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2800">
                <a:solidFill>
                  <a:srgbClr val="000000"/>
                </a:solidFill>
              </a:rPr>
              <a:t>Each arrow = 20 W/m</a:t>
            </a:r>
            <a:r>
              <a:rPr lang="en-US" sz="2800" baseline="30000">
                <a:solidFill>
                  <a:srgbClr val="000000"/>
                </a:solidFill>
              </a:rPr>
              <a:t>2</a:t>
            </a:r>
          </a:p>
        </p:txBody>
      </p:sp>
      <p:cxnSp>
        <p:nvCxnSpPr>
          <p:cNvPr id="38934" name="Straight Arrow Connector 25"/>
          <p:cNvCxnSpPr>
            <a:cxnSpLocks noChangeShapeType="1"/>
          </p:cNvCxnSpPr>
          <p:nvPr/>
        </p:nvCxnSpPr>
        <p:spPr bwMode="auto">
          <a:xfrm rot="10800000">
            <a:off x="0" y="2362200"/>
            <a:ext cx="3657600" cy="31242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arrow" w="med" len="med"/>
          </a:ln>
        </p:spPr>
      </p:cxnSp>
      <p:cxnSp>
        <p:nvCxnSpPr>
          <p:cNvPr id="38935" name="Straight Arrow Connector 33"/>
          <p:cNvCxnSpPr>
            <a:cxnSpLocks noChangeShapeType="1"/>
          </p:cNvCxnSpPr>
          <p:nvPr/>
        </p:nvCxnSpPr>
        <p:spPr bwMode="auto">
          <a:xfrm rot="5400000" flipH="1" flipV="1">
            <a:off x="4114801" y="4724400"/>
            <a:ext cx="762000" cy="317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arrow" w="med" len="med"/>
          </a:ln>
        </p:spPr>
      </p:cxnSp>
      <p:cxnSp>
        <p:nvCxnSpPr>
          <p:cNvPr id="38936" name="Straight Arrow Connector 34"/>
          <p:cNvCxnSpPr>
            <a:cxnSpLocks noChangeShapeType="1"/>
          </p:cNvCxnSpPr>
          <p:nvPr/>
        </p:nvCxnSpPr>
        <p:spPr bwMode="auto">
          <a:xfrm rot="5400000" flipH="1" flipV="1">
            <a:off x="4039394" y="4723606"/>
            <a:ext cx="762000" cy="158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arrow" w="med" len="med"/>
          </a:ln>
        </p:spPr>
      </p:cxnSp>
      <p:cxnSp>
        <p:nvCxnSpPr>
          <p:cNvPr id="38937" name="Straight Arrow Connector 35"/>
          <p:cNvCxnSpPr>
            <a:cxnSpLocks noChangeShapeType="1"/>
          </p:cNvCxnSpPr>
          <p:nvPr/>
        </p:nvCxnSpPr>
        <p:spPr bwMode="auto">
          <a:xfrm rot="5400000" flipH="1" flipV="1">
            <a:off x="4153694" y="4761706"/>
            <a:ext cx="838200" cy="158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arrow" w="med" len="med"/>
          </a:ln>
        </p:spPr>
      </p:cxnSp>
      <p:cxnSp>
        <p:nvCxnSpPr>
          <p:cNvPr id="38938" name="Straight Arrow Connector 37"/>
          <p:cNvCxnSpPr>
            <a:cxnSpLocks noChangeShapeType="1"/>
          </p:cNvCxnSpPr>
          <p:nvPr/>
        </p:nvCxnSpPr>
        <p:spPr bwMode="auto">
          <a:xfrm rot="5400000" flipH="1" flipV="1">
            <a:off x="4229894" y="4761706"/>
            <a:ext cx="838200" cy="158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arrow" w="med" len="med"/>
          </a:ln>
        </p:spPr>
      </p:cxnSp>
      <p:cxnSp>
        <p:nvCxnSpPr>
          <p:cNvPr id="38939" name="Straight Arrow Connector 38"/>
          <p:cNvCxnSpPr>
            <a:cxnSpLocks noChangeShapeType="1"/>
          </p:cNvCxnSpPr>
          <p:nvPr/>
        </p:nvCxnSpPr>
        <p:spPr bwMode="auto">
          <a:xfrm rot="5400000" flipH="1" flipV="1">
            <a:off x="4306094" y="4761706"/>
            <a:ext cx="838200" cy="158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arrow" w="med" len="med"/>
          </a:ln>
        </p:spPr>
      </p:cxnSp>
      <p:cxnSp>
        <p:nvCxnSpPr>
          <p:cNvPr id="38940" name="Straight Arrow Connector 39"/>
          <p:cNvCxnSpPr>
            <a:cxnSpLocks noChangeShapeType="1"/>
          </p:cNvCxnSpPr>
          <p:nvPr/>
        </p:nvCxnSpPr>
        <p:spPr bwMode="auto">
          <a:xfrm rot="5400000" flipH="1" flipV="1">
            <a:off x="4344194" y="4799806"/>
            <a:ext cx="914400" cy="158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arrow" w="med" len="med"/>
          </a:ln>
        </p:spPr>
      </p:cxnSp>
      <p:cxnSp>
        <p:nvCxnSpPr>
          <p:cNvPr id="38941" name="Straight Arrow Connector 41"/>
          <p:cNvCxnSpPr>
            <a:cxnSpLocks noChangeShapeType="1"/>
            <a:stCxn id="38917" idx="7"/>
          </p:cNvCxnSpPr>
          <p:nvPr/>
        </p:nvCxnSpPr>
        <p:spPr bwMode="auto">
          <a:xfrm rot="16200000" flipV="1">
            <a:off x="4387057" y="4834731"/>
            <a:ext cx="985838" cy="317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arrow" w="med" len="med"/>
          </a:ln>
        </p:spPr>
      </p:cxn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Global Energy Balance, Part 2</a:t>
            </a:r>
          </a:p>
        </p:txBody>
      </p:sp>
      <p:sp>
        <p:nvSpPr>
          <p:cNvPr id="39939" name="Oval 4"/>
          <p:cNvSpPr>
            <a:spLocks noChangeArrowheads="1"/>
          </p:cNvSpPr>
          <p:nvPr/>
        </p:nvSpPr>
        <p:spPr bwMode="auto">
          <a:xfrm>
            <a:off x="3581400" y="1371600"/>
            <a:ext cx="1524000" cy="15240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9940" name="Oval 5"/>
          <p:cNvSpPr>
            <a:spLocks noChangeArrowheads="1"/>
          </p:cNvSpPr>
          <p:nvPr/>
        </p:nvSpPr>
        <p:spPr bwMode="auto">
          <a:xfrm>
            <a:off x="3581400" y="3200400"/>
            <a:ext cx="1524000" cy="1524000"/>
          </a:xfrm>
          <a:prstGeom prst="ellipse">
            <a:avLst/>
          </a:prstGeom>
          <a:solidFill>
            <a:srgbClr val="CCFF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9941" name="Oval 6"/>
          <p:cNvSpPr>
            <a:spLocks noChangeArrowheads="1"/>
          </p:cNvSpPr>
          <p:nvPr/>
        </p:nvSpPr>
        <p:spPr bwMode="auto">
          <a:xfrm>
            <a:off x="3581400" y="5105400"/>
            <a:ext cx="1524000" cy="1524000"/>
          </a:xfrm>
          <a:prstGeom prst="ellipse">
            <a:avLst/>
          </a:prstGeom>
          <a:solidFill>
            <a:srgbClr val="4342C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cxnSp>
        <p:nvCxnSpPr>
          <p:cNvPr id="39942" name="Straight Arrow Connector 8"/>
          <p:cNvCxnSpPr>
            <a:cxnSpLocks noChangeShapeType="1"/>
          </p:cNvCxnSpPr>
          <p:nvPr/>
        </p:nvCxnSpPr>
        <p:spPr bwMode="auto">
          <a:xfrm rot="5400000">
            <a:off x="2286794" y="4342606"/>
            <a:ext cx="3200400" cy="158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arrow" w="med" len="med"/>
          </a:ln>
        </p:spPr>
      </p:cxnSp>
      <p:cxnSp>
        <p:nvCxnSpPr>
          <p:cNvPr id="39943" name="Straight Arrow Connector 10"/>
          <p:cNvCxnSpPr>
            <a:cxnSpLocks noChangeShapeType="1"/>
          </p:cNvCxnSpPr>
          <p:nvPr/>
        </p:nvCxnSpPr>
        <p:spPr bwMode="auto">
          <a:xfrm rot="5400000">
            <a:off x="2172494" y="4304506"/>
            <a:ext cx="3276600" cy="158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arrow" w="med" len="med"/>
          </a:ln>
        </p:spPr>
      </p:cxnSp>
      <p:cxnSp>
        <p:nvCxnSpPr>
          <p:cNvPr id="39944" name="Straight Arrow Connector 14"/>
          <p:cNvCxnSpPr>
            <a:cxnSpLocks noChangeShapeType="1"/>
          </p:cNvCxnSpPr>
          <p:nvPr/>
        </p:nvCxnSpPr>
        <p:spPr bwMode="auto">
          <a:xfrm rot="5400000">
            <a:off x="2401094" y="4380706"/>
            <a:ext cx="3124200" cy="158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arrow" w="med" len="med"/>
          </a:ln>
        </p:spPr>
      </p:cxnSp>
      <p:cxnSp>
        <p:nvCxnSpPr>
          <p:cNvPr id="39945" name="Straight Arrow Connector 15"/>
          <p:cNvCxnSpPr>
            <a:cxnSpLocks noChangeShapeType="1"/>
          </p:cNvCxnSpPr>
          <p:nvPr/>
        </p:nvCxnSpPr>
        <p:spPr bwMode="auto">
          <a:xfrm rot="5400000">
            <a:off x="2477294" y="4380706"/>
            <a:ext cx="3124200" cy="158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arrow" w="med" len="med"/>
          </a:ln>
        </p:spPr>
      </p:cxnSp>
      <p:cxnSp>
        <p:nvCxnSpPr>
          <p:cNvPr id="39946" name="Straight Arrow Connector 16"/>
          <p:cNvCxnSpPr>
            <a:cxnSpLocks noChangeShapeType="1"/>
          </p:cNvCxnSpPr>
          <p:nvPr/>
        </p:nvCxnSpPr>
        <p:spPr bwMode="auto">
          <a:xfrm rot="5400000">
            <a:off x="2553494" y="4380706"/>
            <a:ext cx="3124200" cy="158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arrow" w="med" len="med"/>
          </a:ln>
        </p:spPr>
      </p:cxnSp>
      <p:cxnSp>
        <p:nvCxnSpPr>
          <p:cNvPr id="39947" name="Straight Arrow Connector 17"/>
          <p:cNvCxnSpPr>
            <a:cxnSpLocks noChangeShapeType="1"/>
          </p:cNvCxnSpPr>
          <p:nvPr/>
        </p:nvCxnSpPr>
        <p:spPr bwMode="auto">
          <a:xfrm rot="5400000">
            <a:off x="2667794" y="4418806"/>
            <a:ext cx="3048000" cy="158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arrow" w="med" len="med"/>
          </a:ln>
        </p:spPr>
      </p:cxnSp>
      <p:cxnSp>
        <p:nvCxnSpPr>
          <p:cNvPr id="39948" name="Straight Arrow Connector 18"/>
          <p:cNvCxnSpPr>
            <a:cxnSpLocks noChangeShapeType="1"/>
          </p:cNvCxnSpPr>
          <p:nvPr/>
        </p:nvCxnSpPr>
        <p:spPr bwMode="auto">
          <a:xfrm rot="5400000">
            <a:off x="2743994" y="4418806"/>
            <a:ext cx="3048000" cy="158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arrow" w="med" len="med"/>
          </a:ln>
        </p:spPr>
      </p:cxnSp>
      <p:cxnSp>
        <p:nvCxnSpPr>
          <p:cNvPr id="39949" name="Straight Arrow Connector 19"/>
          <p:cNvCxnSpPr>
            <a:cxnSpLocks noChangeShapeType="1"/>
          </p:cNvCxnSpPr>
          <p:nvPr/>
        </p:nvCxnSpPr>
        <p:spPr bwMode="auto">
          <a:xfrm rot="5400000">
            <a:off x="2820194" y="4418806"/>
            <a:ext cx="3048000" cy="158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arrow" w="med" len="med"/>
          </a:ln>
        </p:spPr>
      </p:cxnSp>
      <p:cxnSp>
        <p:nvCxnSpPr>
          <p:cNvPr id="39950" name="Straight Arrow Connector 20"/>
          <p:cNvCxnSpPr>
            <a:cxnSpLocks noChangeShapeType="1"/>
          </p:cNvCxnSpPr>
          <p:nvPr/>
        </p:nvCxnSpPr>
        <p:spPr bwMode="auto">
          <a:xfrm rot="5400000">
            <a:off x="3848894" y="3466306"/>
            <a:ext cx="1143000" cy="158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arrow" w="med" len="med"/>
          </a:ln>
        </p:spPr>
      </p:cxnSp>
      <p:cxnSp>
        <p:nvCxnSpPr>
          <p:cNvPr id="39951" name="Straight Arrow Connector 22"/>
          <p:cNvCxnSpPr>
            <a:cxnSpLocks noChangeShapeType="1"/>
          </p:cNvCxnSpPr>
          <p:nvPr/>
        </p:nvCxnSpPr>
        <p:spPr bwMode="auto">
          <a:xfrm rot="5400000">
            <a:off x="3925094" y="3466306"/>
            <a:ext cx="1143000" cy="158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arrow" w="med" len="med"/>
          </a:ln>
        </p:spPr>
      </p:cxnSp>
      <p:cxnSp>
        <p:nvCxnSpPr>
          <p:cNvPr id="39952" name="Straight Arrow Connector 23"/>
          <p:cNvCxnSpPr>
            <a:cxnSpLocks noChangeShapeType="1"/>
          </p:cNvCxnSpPr>
          <p:nvPr/>
        </p:nvCxnSpPr>
        <p:spPr bwMode="auto">
          <a:xfrm rot="5400000">
            <a:off x="3963194" y="3428206"/>
            <a:ext cx="1219200" cy="158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arrow" w="med" len="med"/>
          </a:ln>
        </p:spPr>
      </p:cxnSp>
      <p:cxnSp>
        <p:nvCxnSpPr>
          <p:cNvPr id="39953" name="Straight Arrow Connector 24"/>
          <p:cNvCxnSpPr>
            <a:cxnSpLocks noChangeShapeType="1"/>
          </p:cNvCxnSpPr>
          <p:nvPr/>
        </p:nvCxnSpPr>
        <p:spPr bwMode="auto">
          <a:xfrm rot="5400000">
            <a:off x="4039394" y="3428206"/>
            <a:ext cx="1219200" cy="158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arrow" w="med" len="med"/>
          </a:ln>
        </p:spPr>
      </p:cxnSp>
      <p:sp>
        <p:nvSpPr>
          <p:cNvPr id="39954" name="TextBox 43"/>
          <p:cNvSpPr txBox="1">
            <a:spLocks noChangeArrowheads="1"/>
          </p:cNvSpPr>
          <p:nvPr/>
        </p:nvSpPr>
        <p:spPr bwMode="auto">
          <a:xfrm>
            <a:off x="1295400" y="1676400"/>
            <a:ext cx="19050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/>
              <a:t>Sun</a:t>
            </a:r>
          </a:p>
        </p:txBody>
      </p:sp>
      <p:sp>
        <p:nvSpPr>
          <p:cNvPr id="39955" name="TextBox 44"/>
          <p:cNvSpPr txBox="1">
            <a:spLocks noChangeArrowheads="1"/>
          </p:cNvSpPr>
          <p:nvPr/>
        </p:nvSpPr>
        <p:spPr bwMode="auto">
          <a:xfrm>
            <a:off x="152400" y="3505200"/>
            <a:ext cx="32004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/>
              <a:t>Atmosphere</a:t>
            </a:r>
          </a:p>
        </p:txBody>
      </p:sp>
      <p:sp>
        <p:nvSpPr>
          <p:cNvPr id="39956" name="TextBox 45"/>
          <p:cNvSpPr txBox="1">
            <a:spLocks noChangeArrowheads="1"/>
          </p:cNvSpPr>
          <p:nvPr/>
        </p:nvSpPr>
        <p:spPr bwMode="auto">
          <a:xfrm>
            <a:off x="838200" y="5486400"/>
            <a:ext cx="25146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/>
              <a:t>Earth</a:t>
            </a:r>
          </a:p>
        </p:txBody>
      </p:sp>
      <p:sp>
        <p:nvSpPr>
          <p:cNvPr id="39957" name="TextBox 54"/>
          <p:cNvSpPr txBox="1">
            <a:spLocks noChangeArrowheads="1"/>
          </p:cNvSpPr>
          <p:nvPr/>
        </p:nvSpPr>
        <p:spPr bwMode="auto">
          <a:xfrm>
            <a:off x="5181600" y="4800600"/>
            <a:ext cx="39624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2800">
                <a:solidFill>
                  <a:srgbClr val="000000"/>
                </a:solidFill>
              </a:rPr>
              <a:t>Each arrow = 20 W/m</a:t>
            </a:r>
            <a:r>
              <a:rPr lang="en-US" sz="2800" baseline="30000">
                <a:solidFill>
                  <a:srgbClr val="000000"/>
                </a:solidFill>
              </a:rPr>
              <a:t>2</a:t>
            </a:r>
          </a:p>
        </p:txBody>
      </p:sp>
      <p:cxnSp>
        <p:nvCxnSpPr>
          <p:cNvPr id="39958" name="Straight Arrow Connector 25"/>
          <p:cNvCxnSpPr>
            <a:cxnSpLocks noChangeShapeType="1"/>
          </p:cNvCxnSpPr>
          <p:nvPr/>
        </p:nvCxnSpPr>
        <p:spPr bwMode="auto">
          <a:xfrm rot="10800000">
            <a:off x="0" y="2362200"/>
            <a:ext cx="3657600" cy="31242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arrow" w="med" len="med"/>
          </a:ln>
        </p:spPr>
      </p:cxnSp>
      <p:cxnSp>
        <p:nvCxnSpPr>
          <p:cNvPr id="39959" name="Straight Arrow Connector 33"/>
          <p:cNvCxnSpPr>
            <a:cxnSpLocks noChangeShapeType="1"/>
          </p:cNvCxnSpPr>
          <p:nvPr/>
        </p:nvCxnSpPr>
        <p:spPr bwMode="auto">
          <a:xfrm rot="5400000" flipH="1" flipV="1">
            <a:off x="4114801" y="4724400"/>
            <a:ext cx="762000" cy="317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arrow" w="med" len="med"/>
          </a:ln>
        </p:spPr>
      </p:cxnSp>
      <p:cxnSp>
        <p:nvCxnSpPr>
          <p:cNvPr id="39960" name="Straight Arrow Connector 34"/>
          <p:cNvCxnSpPr>
            <a:cxnSpLocks noChangeShapeType="1"/>
          </p:cNvCxnSpPr>
          <p:nvPr/>
        </p:nvCxnSpPr>
        <p:spPr bwMode="auto">
          <a:xfrm rot="5400000" flipH="1" flipV="1">
            <a:off x="4039394" y="4723606"/>
            <a:ext cx="762000" cy="158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arrow" w="med" len="med"/>
          </a:ln>
        </p:spPr>
      </p:cxnSp>
      <p:cxnSp>
        <p:nvCxnSpPr>
          <p:cNvPr id="39961" name="Straight Arrow Connector 35"/>
          <p:cNvCxnSpPr>
            <a:cxnSpLocks noChangeShapeType="1"/>
          </p:cNvCxnSpPr>
          <p:nvPr/>
        </p:nvCxnSpPr>
        <p:spPr bwMode="auto">
          <a:xfrm rot="5400000" flipH="1" flipV="1">
            <a:off x="4153694" y="4761706"/>
            <a:ext cx="838200" cy="158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arrow" w="med" len="med"/>
          </a:ln>
        </p:spPr>
      </p:cxnSp>
      <p:cxnSp>
        <p:nvCxnSpPr>
          <p:cNvPr id="39962" name="Straight Arrow Connector 37"/>
          <p:cNvCxnSpPr>
            <a:cxnSpLocks noChangeShapeType="1"/>
          </p:cNvCxnSpPr>
          <p:nvPr/>
        </p:nvCxnSpPr>
        <p:spPr bwMode="auto">
          <a:xfrm rot="5400000" flipH="1" flipV="1">
            <a:off x="4229894" y="4761706"/>
            <a:ext cx="838200" cy="158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arrow" w="med" len="med"/>
          </a:ln>
        </p:spPr>
      </p:cxnSp>
      <p:cxnSp>
        <p:nvCxnSpPr>
          <p:cNvPr id="39963" name="Straight Arrow Connector 38"/>
          <p:cNvCxnSpPr>
            <a:cxnSpLocks noChangeShapeType="1"/>
          </p:cNvCxnSpPr>
          <p:nvPr/>
        </p:nvCxnSpPr>
        <p:spPr bwMode="auto">
          <a:xfrm rot="5400000" flipH="1" flipV="1">
            <a:off x="4306094" y="4761706"/>
            <a:ext cx="838200" cy="158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arrow" w="med" len="med"/>
          </a:ln>
        </p:spPr>
      </p:cxnSp>
      <p:cxnSp>
        <p:nvCxnSpPr>
          <p:cNvPr id="39964" name="Straight Arrow Connector 39"/>
          <p:cNvCxnSpPr>
            <a:cxnSpLocks noChangeShapeType="1"/>
          </p:cNvCxnSpPr>
          <p:nvPr/>
        </p:nvCxnSpPr>
        <p:spPr bwMode="auto">
          <a:xfrm rot="5400000" flipH="1" flipV="1">
            <a:off x="4344194" y="4799806"/>
            <a:ext cx="914400" cy="158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arrow" w="med" len="med"/>
          </a:ln>
        </p:spPr>
      </p:cxnSp>
      <p:cxnSp>
        <p:nvCxnSpPr>
          <p:cNvPr id="39965" name="Straight Arrow Connector 41"/>
          <p:cNvCxnSpPr>
            <a:cxnSpLocks noChangeShapeType="1"/>
            <a:stCxn id="39941" idx="7"/>
          </p:cNvCxnSpPr>
          <p:nvPr/>
        </p:nvCxnSpPr>
        <p:spPr bwMode="auto">
          <a:xfrm rot="16200000" flipV="1">
            <a:off x="4387057" y="4834731"/>
            <a:ext cx="985838" cy="317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arrow" w="med" len="med"/>
          </a:ln>
        </p:spPr>
      </p:cxnSp>
      <p:cxnSp>
        <p:nvCxnSpPr>
          <p:cNvPr id="39966" name="Straight Arrow Connector 30"/>
          <p:cNvCxnSpPr>
            <a:cxnSpLocks noChangeShapeType="1"/>
          </p:cNvCxnSpPr>
          <p:nvPr/>
        </p:nvCxnSpPr>
        <p:spPr bwMode="auto">
          <a:xfrm rot="5400000" flipH="1" flipV="1">
            <a:off x="4229100" y="2095500"/>
            <a:ext cx="2133600" cy="8382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arrow" w="med" len="med"/>
          </a:ln>
        </p:spPr>
      </p:cxnSp>
      <p:cxnSp>
        <p:nvCxnSpPr>
          <p:cNvPr id="39967" name="Straight Arrow Connector 32"/>
          <p:cNvCxnSpPr>
            <a:cxnSpLocks noChangeShapeType="1"/>
          </p:cNvCxnSpPr>
          <p:nvPr/>
        </p:nvCxnSpPr>
        <p:spPr bwMode="auto">
          <a:xfrm rot="5400000" flipH="1" flipV="1">
            <a:off x="4686300" y="1638300"/>
            <a:ext cx="2209800" cy="18288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arrow" w="med" len="med"/>
          </a:ln>
        </p:spPr>
      </p:cxnSp>
      <p:cxnSp>
        <p:nvCxnSpPr>
          <p:cNvPr id="39968" name="Straight Arrow Connector 40"/>
          <p:cNvCxnSpPr>
            <a:cxnSpLocks noChangeShapeType="1"/>
          </p:cNvCxnSpPr>
          <p:nvPr/>
        </p:nvCxnSpPr>
        <p:spPr bwMode="auto">
          <a:xfrm flipV="1">
            <a:off x="4876800" y="1524000"/>
            <a:ext cx="2895600" cy="22098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arrow" w="med" len="med"/>
          </a:ln>
        </p:spPr>
      </p:cxnSp>
      <p:cxnSp>
        <p:nvCxnSpPr>
          <p:cNvPr id="39969" name="Straight Arrow Connector 46"/>
          <p:cNvCxnSpPr>
            <a:cxnSpLocks noChangeShapeType="1"/>
          </p:cNvCxnSpPr>
          <p:nvPr/>
        </p:nvCxnSpPr>
        <p:spPr bwMode="auto">
          <a:xfrm flipV="1">
            <a:off x="4876800" y="1981200"/>
            <a:ext cx="3733800" cy="19050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arrow" w="med" len="med"/>
          </a:ln>
        </p:spPr>
      </p:cxnSp>
      <p:cxnSp>
        <p:nvCxnSpPr>
          <p:cNvPr id="39970" name="Straight Arrow Connector 48"/>
          <p:cNvCxnSpPr>
            <a:cxnSpLocks noChangeShapeType="1"/>
          </p:cNvCxnSpPr>
          <p:nvPr/>
        </p:nvCxnSpPr>
        <p:spPr bwMode="auto">
          <a:xfrm flipV="1">
            <a:off x="4876800" y="2971800"/>
            <a:ext cx="3962400" cy="10668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arrow" w="med" len="med"/>
          </a:ln>
        </p:spPr>
      </p:cxnSp>
      <p:cxnSp>
        <p:nvCxnSpPr>
          <p:cNvPr id="39971" name="Straight Arrow Connector 50"/>
          <p:cNvCxnSpPr>
            <a:cxnSpLocks noChangeShapeType="1"/>
          </p:cNvCxnSpPr>
          <p:nvPr/>
        </p:nvCxnSpPr>
        <p:spPr bwMode="auto">
          <a:xfrm flipV="1">
            <a:off x="4876800" y="3733800"/>
            <a:ext cx="3962400" cy="4572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arrow" w="med" len="med"/>
          </a:ln>
        </p:spPr>
      </p:cxnSp>
      <p:cxnSp>
        <p:nvCxnSpPr>
          <p:cNvPr id="39972" name="Straight Arrow Connector 52"/>
          <p:cNvCxnSpPr>
            <a:cxnSpLocks noChangeShapeType="1"/>
          </p:cNvCxnSpPr>
          <p:nvPr/>
        </p:nvCxnSpPr>
        <p:spPr bwMode="auto">
          <a:xfrm rot="10800000">
            <a:off x="152400" y="3581400"/>
            <a:ext cx="3581400" cy="5334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arrow" w="med" len="med"/>
          </a:ln>
        </p:spPr>
      </p:cxnSp>
      <p:cxnSp>
        <p:nvCxnSpPr>
          <p:cNvPr id="39973" name="Straight Arrow Connector 55"/>
          <p:cNvCxnSpPr>
            <a:cxnSpLocks noChangeShapeType="1"/>
          </p:cNvCxnSpPr>
          <p:nvPr/>
        </p:nvCxnSpPr>
        <p:spPr bwMode="auto">
          <a:xfrm rot="10800000">
            <a:off x="228600" y="2743200"/>
            <a:ext cx="3505200" cy="12192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arrow" w="med" len="med"/>
          </a:ln>
        </p:spPr>
      </p:cxnSp>
      <p:cxnSp>
        <p:nvCxnSpPr>
          <p:cNvPr id="39974" name="Straight Arrow Connector 57"/>
          <p:cNvCxnSpPr>
            <a:cxnSpLocks noChangeShapeType="1"/>
          </p:cNvCxnSpPr>
          <p:nvPr/>
        </p:nvCxnSpPr>
        <p:spPr bwMode="auto">
          <a:xfrm rot="10800000">
            <a:off x="838200" y="1905000"/>
            <a:ext cx="2895600" cy="19050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arrow" w="med" len="med"/>
          </a:ln>
        </p:spPr>
      </p:cxnSp>
      <p:cxnSp>
        <p:nvCxnSpPr>
          <p:cNvPr id="39975" name="Straight Arrow Connector 60"/>
          <p:cNvCxnSpPr>
            <a:cxnSpLocks noChangeShapeType="1"/>
          </p:cNvCxnSpPr>
          <p:nvPr/>
        </p:nvCxnSpPr>
        <p:spPr bwMode="auto">
          <a:xfrm rot="16200000" flipV="1">
            <a:off x="1790700" y="1714500"/>
            <a:ext cx="2133600" cy="17526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arrow" w="med" len="med"/>
          </a:ln>
        </p:spPr>
      </p:cxnSp>
      <p:cxnSp>
        <p:nvCxnSpPr>
          <p:cNvPr id="39976" name="Straight Arrow Connector 62"/>
          <p:cNvCxnSpPr>
            <a:cxnSpLocks noChangeShapeType="1"/>
          </p:cNvCxnSpPr>
          <p:nvPr/>
        </p:nvCxnSpPr>
        <p:spPr bwMode="auto">
          <a:xfrm rot="16200000" flipV="1">
            <a:off x="2362200" y="2133600"/>
            <a:ext cx="1981200" cy="7620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arrow" w="med" len="med"/>
          </a:ln>
        </p:spPr>
      </p:cxn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97% of Climate Scientists agree: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global climate has warmed over the past century</a:t>
            </a:r>
          </a:p>
          <a:p>
            <a:r>
              <a:rPr lang="en-US" dirty="0" smtClean="0"/>
              <a:t>Humans are a major contributing factor</a:t>
            </a:r>
          </a:p>
          <a:p>
            <a:r>
              <a:rPr lang="en-US" strike="sngStrike" dirty="0" smtClean="0"/>
              <a:t>Impacts will be catastrophic unless we reduce or eliminate our use of fossil fuels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496872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81000" y="219412"/>
            <a:ext cx="6096000" cy="1015663"/>
          </a:xfrm>
        </p:spPr>
        <p:txBody>
          <a:bodyPr/>
          <a:lstStyle/>
          <a:p>
            <a:r>
              <a:rPr lang="en-US" dirty="0" smtClean="0"/>
              <a:t>Evolution of Estimated </a:t>
            </a:r>
            <a:r>
              <a:rPr lang="en-US" dirty="0" err="1" smtClean="0"/>
              <a:t>Forcings</a:t>
            </a:r>
            <a:r>
              <a:rPr lang="en-US" dirty="0" smtClean="0"/>
              <a:t> (AR5 WG1 Fig. 8.18)</a:t>
            </a:r>
            <a:endParaRPr lang="en-US" dirty="0"/>
          </a:p>
        </p:txBody>
      </p:sp>
      <p:pic>
        <p:nvPicPr>
          <p:cNvPr id="5" name="Picture 4" descr="AR5WG18.18.tif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1313788"/>
            <a:ext cx="8474740" cy="5315612"/>
          </a:xfrm>
          <a:prstGeom prst="rect">
            <a:avLst/>
          </a:prstGeom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Title 3"/>
          <p:cNvSpPr>
            <a:spLocks noGrp="1"/>
          </p:cNvSpPr>
          <p:nvPr>
            <p:ph type="title"/>
          </p:nvPr>
        </p:nvSpPr>
        <p:spPr>
          <a:xfrm>
            <a:off x="381000" y="219075"/>
            <a:ext cx="6096000" cy="1016000"/>
          </a:xfrm>
        </p:spPr>
        <p:txBody>
          <a:bodyPr/>
          <a:lstStyle/>
          <a:p>
            <a:r>
              <a:rPr lang="en-US" smtClean="0"/>
              <a:t>Mid-20</a:t>
            </a:r>
            <a:r>
              <a:rPr lang="en-US" baseline="30000" smtClean="0"/>
              <a:t>th</a:t>
            </a:r>
            <a:r>
              <a:rPr lang="en-US" smtClean="0"/>
              <a:t> Century Attribution (AR5 WG1 Fig. 10.5)</a:t>
            </a:r>
          </a:p>
        </p:txBody>
      </p:sp>
      <p:pic>
        <p:nvPicPr>
          <p:cNvPr id="66563" name="Picture 4" descr="AR5WG110.5.tiff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5800" y="1371600"/>
            <a:ext cx="7793038" cy="534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WGI_AR5_Fig11-8.jpg"/>
          <p:cNvPicPr>
            <a:picLocks noChangeAspect="1"/>
          </p:cNvPicPr>
          <p:nvPr/>
        </p:nvPicPr>
        <p:blipFill>
          <a:blip r:embed="rId2"/>
          <a:srcRect r="49298" b="66667"/>
          <a:stretch>
            <a:fillRect/>
          </a:stretch>
        </p:blipFill>
        <p:spPr>
          <a:xfrm>
            <a:off x="-1" y="0"/>
            <a:ext cx="8001001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WGI_AR5_Fig13-10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1295399"/>
            <a:ext cx="7543191" cy="53481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97984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WGI_AR5_Fig11-8.jpg"/>
          <p:cNvPicPr>
            <a:picLocks noChangeAspect="1"/>
          </p:cNvPicPr>
          <p:nvPr/>
        </p:nvPicPr>
        <p:blipFill>
          <a:blip r:embed="rId2"/>
          <a:srcRect t="35556" r="50143" b="33333"/>
          <a:stretch>
            <a:fillRect/>
          </a:stretch>
        </p:blipFill>
        <p:spPr>
          <a:xfrm>
            <a:off x="0" y="0"/>
            <a:ext cx="8429627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WGI_AR5_FigSPM-1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857949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WGI_AR5_Fig11-8.jpg"/>
          <p:cNvPicPr>
            <a:picLocks noChangeAspect="1"/>
          </p:cNvPicPr>
          <p:nvPr/>
        </p:nvPicPr>
        <p:blipFill>
          <a:blip r:embed="rId2"/>
          <a:srcRect l="50000" t="68889"/>
          <a:stretch>
            <a:fillRect/>
          </a:stretch>
        </p:blipFill>
        <p:spPr>
          <a:xfrm>
            <a:off x="0" y="0"/>
            <a:ext cx="8453854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Changes in Precipitation/Storms</a:t>
            </a:r>
          </a:p>
        </p:txBody>
      </p:sp>
      <p:sp>
        <p:nvSpPr>
          <p:cNvPr id="30723" name="Content Placeholder 2"/>
          <p:cNvSpPr>
            <a:spLocks noGrp="1"/>
          </p:cNvSpPr>
          <p:nvPr>
            <p:ph idx="1"/>
          </p:nvPr>
        </p:nvSpPr>
        <p:spPr>
          <a:xfrm>
            <a:off x="685800" y="1295400"/>
            <a:ext cx="7772400" cy="4114800"/>
          </a:xfrm>
        </p:spPr>
        <p:txBody>
          <a:bodyPr/>
          <a:lstStyle/>
          <a:p>
            <a:r>
              <a:rPr lang="en-US" smtClean="0"/>
              <a:t>Precipitation</a:t>
            </a:r>
          </a:p>
          <a:p>
            <a:pPr lvl="1">
              <a:buFontTx/>
              <a:buNone/>
            </a:pPr>
            <a:r>
              <a:rPr lang="en-US" smtClean="0"/>
              <a:t>NH midlatitudes: increase since </a:t>
            </a:r>
            <a:r>
              <a:rPr lang="en-US" smtClean="0">
                <a:solidFill>
                  <a:srgbClr val="B77645"/>
                </a:solidFill>
              </a:rPr>
              <a:t>1901</a:t>
            </a:r>
            <a:r>
              <a:rPr lang="en-US" smtClean="0"/>
              <a:t>/</a:t>
            </a:r>
            <a:r>
              <a:rPr lang="en-US" smtClean="0">
                <a:solidFill>
                  <a:srgbClr val="868834"/>
                </a:solidFill>
              </a:rPr>
              <a:t>1951</a:t>
            </a:r>
          </a:p>
          <a:p>
            <a:pPr lvl="1"/>
            <a:r>
              <a:rPr lang="en-US" smtClean="0">
                <a:solidFill>
                  <a:srgbClr val="FF0000"/>
                </a:solidFill>
              </a:rPr>
              <a:t>Elsewhere: ???</a:t>
            </a:r>
          </a:p>
          <a:p>
            <a:r>
              <a:rPr lang="en-US" smtClean="0">
                <a:solidFill>
                  <a:srgbClr val="000000"/>
                </a:solidFill>
              </a:rPr>
              <a:t>Intense rainfall events</a:t>
            </a:r>
          </a:p>
          <a:p>
            <a:pPr lvl="1"/>
            <a:r>
              <a:rPr lang="en-US" smtClean="0">
                <a:solidFill>
                  <a:srgbClr val="1F9EC0"/>
                </a:solidFill>
              </a:rPr>
              <a:t>Increase over many land areas</a:t>
            </a:r>
          </a:p>
          <a:p>
            <a:r>
              <a:rPr lang="en-US" smtClean="0">
                <a:solidFill>
                  <a:srgbClr val="000000"/>
                </a:solidFill>
              </a:rPr>
              <a:t>Drought</a:t>
            </a:r>
          </a:p>
          <a:p>
            <a:pPr lvl="1"/>
            <a:r>
              <a:rPr lang="en-US" smtClean="0">
                <a:solidFill>
                  <a:srgbClr val="1F9EC0"/>
                </a:solidFill>
              </a:rPr>
              <a:t>Since 1950, some increases and some decreases, </a:t>
            </a:r>
            <a:r>
              <a:rPr lang="en-US" smtClean="0">
                <a:solidFill>
                  <a:srgbClr val="FF0000"/>
                </a:solidFill>
              </a:rPr>
              <a:t>some increase overall?</a:t>
            </a:r>
          </a:p>
          <a:p>
            <a:r>
              <a:rPr lang="en-US" smtClean="0">
                <a:solidFill>
                  <a:schemeClr val="tx1"/>
                </a:solidFill>
              </a:rPr>
              <a:t>Tropical cyclone activity </a:t>
            </a:r>
          </a:p>
          <a:p>
            <a:pPr lvl="1"/>
            <a:r>
              <a:rPr lang="en-US" smtClean="0">
                <a:solidFill>
                  <a:srgbClr val="FF0000"/>
                </a:solidFill>
              </a:rPr>
              <a:t>Increase over past century?</a:t>
            </a: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emprec2.pdf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111" b="12345"/>
          <a:stretch/>
        </p:blipFill>
        <p:spPr>
          <a:xfrm>
            <a:off x="152400" y="1447800"/>
            <a:ext cx="8875059" cy="5249333"/>
          </a:xfrm>
          <a:prstGeom prst="rect">
            <a:avLst/>
          </a:prstGeom>
        </p:spPr>
      </p:pic>
      <p:cxnSp>
        <p:nvCxnSpPr>
          <p:cNvPr id="7" name="Straight Arrow Connector 6"/>
          <p:cNvCxnSpPr/>
          <p:nvPr/>
        </p:nvCxnSpPr>
        <p:spPr bwMode="auto">
          <a:xfrm rot="10800000">
            <a:off x="2362200" y="3276600"/>
            <a:ext cx="1752600" cy="1219200"/>
          </a:xfrm>
          <a:prstGeom prst="straightConnector1">
            <a:avLst/>
          </a:prstGeom>
          <a:ln w="95250" cap="flat" cmpd="sng" algn="ctr">
            <a:solidFill>
              <a:srgbClr val="008000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 bwMode="auto">
          <a:xfrm>
            <a:off x="4114800" y="4495800"/>
            <a:ext cx="2209800" cy="914400"/>
          </a:xfrm>
          <a:prstGeom prst="straightConnector1">
            <a:avLst/>
          </a:prstGeom>
          <a:ln w="88900" cap="flat" cmpd="sng" algn="ctr">
            <a:solidFill>
              <a:srgbClr val="008000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Natural Variability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123875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emprec2.pdf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111" b="12345"/>
          <a:stretch/>
        </p:blipFill>
        <p:spPr>
          <a:xfrm>
            <a:off x="152400" y="1447800"/>
            <a:ext cx="8875059" cy="5249333"/>
          </a:xfrm>
          <a:prstGeom prst="rect">
            <a:avLst/>
          </a:prstGeom>
        </p:spPr>
      </p:pic>
      <p:cxnSp>
        <p:nvCxnSpPr>
          <p:cNvPr id="7" name="Straight Arrow Connector 6"/>
          <p:cNvCxnSpPr/>
          <p:nvPr/>
        </p:nvCxnSpPr>
        <p:spPr bwMode="auto">
          <a:xfrm flipV="1">
            <a:off x="4114800" y="3962400"/>
            <a:ext cx="381000" cy="533400"/>
          </a:xfrm>
          <a:prstGeom prst="straightConnector1">
            <a:avLst/>
          </a:prstGeom>
          <a:ln w="95250" cap="flat" cmpd="sng" algn="ctr">
            <a:solidFill>
              <a:srgbClr val="008000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Climate Change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17882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Sources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Intergovernmental Panel on Climate Change</a:t>
            </a:r>
          </a:p>
          <a:p>
            <a:pPr lvl="1"/>
            <a:r>
              <a:rPr lang="en-US" dirty="0" smtClean="0"/>
              <a:t>Assessment Report #5</a:t>
            </a:r>
          </a:p>
          <a:p>
            <a:pPr lvl="1"/>
            <a:r>
              <a:rPr lang="en-US" dirty="0" smtClean="0"/>
              <a:t>Working Groups</a:t>
            </a:r>
          </a:p>
          <a:p>
            <a:pPr lvl="2"/>
            <a:r>
              <a:rPr lang="en-US" dirty="0" smtClean="0"/>
              <a:t>1: The Physical Science Basis</a:t>
            </a:r>
          </a:p>
          <a:p>
            <a:pPr lvl="2"/>
            <a:r>
              <a:rPr lang="en-US" dirty="0" smtClean="0"/>
              <a:t>2: Impacts, Adaptation, and Vulnerability</a:t>
            </a:r>
          </a:p>
          <a:p>
            <a:pPr lvl="2"/>
            <a:r>
              <a:rPr lang="en-US" dirty="0" smtClean="0"/>
              <a:t>3: Mitigation of Climate Change</a:t>
            </a:r>
          </a:p>
          <a:p>
            <a:r>
              <a:rPr lang="en-US" dirty="0" smtClean="0"/>
              <a:t>IPCC AR5 WG1, etc.: http://</a:t>
            </a:r>
            <a:r>
              <a:rPr lang="en-US" dirty="0" err="1" smtClean="0"/>
              <a:t>ipcc.ch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8429812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X08T.pdf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87" t="11934" r="11120" b="13305"/>
          <a:stretch/>
        </p:blipFill>
        <p:spPr>
          <a:xfrm>
            <a:off x="-76200" y="568877"/>
            <a:ext cx="9220200" cy="62891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4128404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ecmar9.pdf"/>
          <p:cNvPicPr>
            <a:picLocks noChangeAspect="1"/>
          </p:cNvPicPr>
          <p:nvPr/>
        </p:nvPicPr>
        <p:blipFill>
          <a:blip r:embed="rId2"/>
          <a:srcRect b="18621"/>
          <a:stretch>
            <a:fillRect/>
          </a:stretch>
        </p:blipFill>
        <p:spPr>
          <a:xfrm>
            <a:off x="0" y="1277039"/>
            <a:ext cx="8875059" cy="5580961"/>
          </a:xfrm>
          <a:prstGeom prst="rect">
            <a:avLst/>
          </a:prstGeom>
        </p:spPr>
      </p:pic>
      <p:pic>
        <p:nvPicPr>
          <p:cNvPr id="5" name="Picture 4" descr="pdo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8574" y="0"/>
            <a:ext cx="7045434" cy="3073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7373490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mo.png"/>
          <p:cNvPicPr>
            <a:picLocks noChangeAspect="1"/>
          </p:cNvPicPr>
          <p:nvPr/>
        </p:nvPicPr>
        <p:blipFill>
          <a:blip r:embed="rId2"/>
          <a:srcRect l="16458"/>
          <a:stretch>
            <a:fillRect/>
          </a:stretch>
        </p:blipFill>
        <p:spPr>
          <a:xfrm>
            <a:off x="343001" y="0"/>
            <a:ext cx="8000276" cy="3643385"/>
          </a:xfrm>
          <a:prstGeom prst="rect">
            <a:avLst/>
          </a:prstGeom>
        </p:spPr>
      </p:pic>
      <p:pic>
        <p:nvPicPr>
          <p:cNvPr id="5" name="Picture 4" descr="longterm14b.augnov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146" y="1838668"/>
            <a:ext cx="8738854" cy="50193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8243812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longterm14b.wateryear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00" y="0"/>
            <a:ext cx="887505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8103191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pre1.tif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067514"/>
          </a:xfrm>
          <a:prstGeom prst="rect">
            <a:avLst/>
          </a:prstGeom>
        </p:spPr>
      </p:pic>
      <p:pic>
        <p:nvPicPr>
          <p:cNvPr id="4" name="Picture 3" descr="gpre2.tif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305514"/>
            <a:ext cx="9144000" cy="1524000"/>
          </a:xfrm>
          <a:prstGeom prst="rect">
            <a:avLst/>
          </a:prstGeom>
        </p:spPr>
      </p:pic>
      <p:pic>
        <p:nvPicPr>
          <p:cNvPr id="5" name="Picture 4" descr="gpre3.tif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59462" y="595400"/>
            <a:ext cx="6735968" cy="4710113"/>
          </a:xfrm>
          <a:prstGeom prst="rect">
            <a:avLst/>
          </a:prstGeom>
        </p:spPr>
      </p:pic>
      <p:sp>
        <p:nvSpPr>
          <p:cNvPr id="6" name="Freeform 5"/>
          <p:cNvSpPr/>
          <p:nvPr/>
        </p:nvSpPr>
        <p:spPr>
          <a:xfrm>
            <a:off x="4156551" y="2902770"/>
            <a:ext cx="1674167" cy="1575083"/>
          </a:xfrm>
          <a:custGeom>
            <a:avLst/>
            <a:gdLst>
              <a:gd name="connsiteX0" fmla="*/ 964914 w 1674167"/>
              <a:gd name="connsiteY0" fmla="*/ 1575083 h 1575083"/>
              <a:gd name="connsiteX1" fmla="*/ 857701 w 1674167"/>
              <a:gd name="connsiteY1" fmla="*/ 1575083 h 1575083"/>
              <a:gd name="connsiteX2" fmla="*/ 750489 w 1674167"/>
              <a:gd name="connsiteY2" fmla="*/ 1509111 h 1575083"/>
              <a:gd name="connsiteX3" fmla="*/ 701006 w 1674167"/>
              <a:gd name="connsiteY3" fmla="*/ 1410153 h 1575083"/>
              <a:gd name="connsiteX4" fmla="*/ 701006 w 1674167"/>
              <a:gd name="connsiteY4" fmla="*/ 1327688 h 1575083"/>
              <a:gd name="connsiteX5" fmla="*/ 643276 w 1674167"/>
              <a:gd name="connsiteY5" fmla="*/ 1212236 h 1575083"/>
              <a:gd name="connsiteX6" fmla="*/ 626782 w 1674167"/>
              <a:gd name="connsiteY6" fmla="*/ 1096785 h 1575083"/>
              <a:gd name="connsiteX7" fmla="*/ 560805 w 1674167"/>
              <a:gd name="connsiteY7" fmla="*/ 997827 h 1575083"/>
              <a:gd name="connsiteX8" fmla="*/ 461839 w 1674167"/>
              <a:gd name="connsiteY8" fmla="*/ 989581 h 1575083"/>
              <a:gd name="connsiteX9" fmla="*/ 387615 w 1674167"/>
              <a:gd name="connsiteY9" fmla="*/ 1039060 h 1575083"/>
              <a:gd name="connsiteX10" fmla="*/ 321638 w 1674167"/>
              <a:gd name="connsiteY10" fmla="*/ 1138018 h 1575083"/>
              <a:gd name="connsiteX11" fmla="*/ 173190 w 1674167"/>
              <a:gd name="connsiteY11" fmla="*/ 1055553 h 1575083"/>
              <a:gd name="connsiteX12" fmla="*/ 148449 w 1674167"/>
              <a:gd name="connsiteY12" fmla="*/ 997827 h 1575083"/>
              <a:gd name="connsiteX13" fmla="*/ 148449 w 1674167"/>
              <a:gd name="connsiteY13" fmla="*/ 890623 h 1575083"/>
              <a:gd name="connsiteX14" fmla="*/ 82472 w 1674167"/>
              <a:gd name="connsiteY14" fmla="*/ 791665 h 1575083"/>
              <a:gd name="connsiteX15" fmla="*/ 16495 w 1674167"/>
              <a:gd name="connsiteY15" fmla="*/ 717446 h 1575083"/>
              <a:gd name="connsiteX16" fmla="*/ 16495 w 1674167"/>
              <a:gd name="connsiteY16" fmla="*/ 717446 h 1575083"/>
              <a:gd name="connsiteX17" fmla="*/ 0 w 1674167"/>
              <a:gd name="connsiteY17" fmla="*/ 667967 h 1575083"/>
              <a:gd name="connsiteX18" fmla="*/ 453592 w 1674167"/>
              <a:gd name="connsiteY18" fmla="*/ 667967 h 1575083"/>
              <a:gd name="connsiteX19" fmla="*/ 701006 w 1674167"/>
              <a:gd name="connsiteY19" fmla="*/ 0 h 1575083"/>
              <a:gd name="connsiteX20" fmla="*/ 1080374 w 1674167"/>
              <a:gd name="connsiteY20" fmla="*/ 0 h 1575083"/>
              <a:gd name="connsiteX21" fmla="*/ 989655 w 1674167"/>
              <a:gd name="connsiteY21" fmla="*/ 296874 h 1575083"/>
              <a:gd name="connsiteX22" fmla="*/ 1105115 w 1674167"/>
              <a:gd name="connsiteY22" fmla="*/ 354600 h 1575083"/>
              <a:gd name="connsiteX23" fmla="*/ 1187586 w 1674167"/>
              <a:gd name="connsiteY23" fmla="*/ 371093 h 1575083"/>
              <a:gd name="connsiteX24" fmla="*/ 1253563 w 1674167"/>
              <a:gd name="connsiteY24" fmla="*/ 404079 h 1575083"/>
              <a:gd name="connsiteX25" fmla="*/ 1369023 w 1674167"/>
              <a:gd name="connsiteY25" fmla="*/ 395832 h 1575083"/>
              <a:gd name="connsiteX26" fmla="*/ 1500977 w 1674167"/>
              <a:gd name="connsiteY26" fmla="*/ 379339 h 1575083"/>
              <a:gd name="connsiteX27" fmla="*/ 1575201 w 1674167"/>
              <a:gd name="connsiteY27" fmla="*/ 404079 h 1575083"/>
              <a:gd name="connsiteX28" fmla="*/ 1674167 w 1674167"/>
              <a:gd name="connsiteY28" fmla="*/ 445311 h 1575083"/>
              <a:gd name="connsiteX29" fmla="*/ 1657673 w 1674167"/>
              <a:gd name="connsiteY29" fmla="*/ 544270 h 1575083"/>
              <a:gd name="connsiteX30" fmla="*/ 1632931 w 1674167"/>
              <a:gd name="connsiteY30" fmla="*/ 634981 h 1575083"/>
              <a:gd name="connsiteX31" fmla="*/ 1608190 w 1674167"/>
              <a:gd name="connsiteY31" fmla="*/ 692707 h 1575083"/>
              <a:gd name="connsiteX32" fmla="*/ 1632931 w 1674167"/>
              <a:gd name="connsiteY32" fmla="*/ 799911 h 1575083"/>
              <a:gd name="connsiteX33" fmla="*/ 1599943 w 1674167"/>
              <a:gd name="connsiteY33" fmla="*/ 874130 h 1575083"/>
              <a:gd name="connsiteX34" fmla="*/ 1566954 w 1674167"/>
              <a:gd name="connsiteY34" fmla="*/ 940102 h 1575083"/>
              <a:gd name="connsiteX35" fmla="*/ 1525719 w 1674167"/>
              <a:gd name="connsiteY35" fmla="*/ 1014320 h 1575083"/>
              <a:gd name="connsiteX36" fmla="*/ 1393765 w 1674167"/>
              <a:gd name="connsiteY36" fmla="*/ 1088539 h 1575083"/>
              <a:gd name="connsiteX37" fmla="*/ 1286552 w 1674167"/>
              <a:gd name="connsiteY37" fmla="*/ 1154511 h 1575083"/>
              <a:gd name="connsiteX38" fmla="*/ 1146351 w 1674167"/>
              <a:gd name="connsiteY38" fmla="*/ 1253469 h 1575083"/>
              <a:gd name="connsiteX39" fmla="*/ 1022644 w 1674167"/>
              <a:gd name="connsiteY39" fmla="*/ 1311195 h 1575083"/>
              <a:gd name="connsiteX40" fmla="*/ 964914 w 1674167"/>
              <a:gd name="connsiteY40" fmla="*/ 1385413 h 1575083"/>
              <a:gd name="connsiteX41" fmla="*/ 948420 w 1674167"/>
              <a:gd name="connsiteY41" fmla="*/ 1476125 h 1575083"/>
              <a:gd name="connsiteX42" fmla="*/ 964914 w 1674167"/>
              <a:gd name="connsiteY42" fmla="*/ 1575083 h 15750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</a:cxnLst>
            <a:rect l="l" t="t" r="r" b="b"/>
            <a:pathLst>
              <a:path w="1674167" h="1575083">
                <a:moveTo>
                  <a:pt x="964914" y="1575083"/>
                </a:moveTo>
                <a:lnTo>
                  <a:pt x="857701" y="1575083"/>
                </a:lnTo>
                <a:lnTo>
                  <a:pt x="750489" y="1509111"/>
                </a:lnTo>
                <a:cubicBezTo>
                  <a:pt x="699690" y="1415986"/>
                  <a:pt x="701006" y="1452843"/>
                  <a:pt x="701006" y="1410153"/>
                </a:cubicBezTo>
                <a:lnTo>
                  <a:pt x="701006" y="1327688"/>
                </a:lnTo>
                <a:lnTo>
                  <a:pt x="643276" y="1212236"/>
                </a:lnTo>
                <a:lnTo>
                  <a:pt x="626782" y="1096785"/>
                </a:lnTo>
                <a:lnTo>
                  <a:pt x="560805" y="997827"/>
                </a:lnTo>
                <a:lnTo>
                  <a:pt x="461839" y="989581"/>
                </a:lnTo>
                <a:cubicBezTo>
                  <a:pt x="385212" y="1032148"/>
                  <a:pt x="387615" y="1002511"/>
                  <a:pt x="387615" y="1039060"/>
                </a:cubicBezTo>
                <a:lnTo>
                  <a:pt x="321638" y="1138018"/>
                </a:lnTo>
                <a:lnTo>
                  <a:pt x="173190" y="1055553"/>
                </a:lnTo>
                <a:lnTo>
                  <a:pt x="148449" y="997827"/>
                </a:lnTo>
                <a:lnTo>
                  <a:pt x="148449" y="890623"/>
                </a:lnTo>
                <a:lnTo>
                  <a:pt x="82472" y="791665"/>
                </a:lnTo>
                <a:cubicBezTo>
                  <a:pt x="12357" y="730319"/>
                  <a:pt x="16495" y="763161"/>
                  <a:pt x="16495" y="717446"/>
                </a:cubicBezTo>
                <a:lnTo>
                  <a:pt x="16495" y="717446"/>
                </a:lnTo>
                <a:lnTo>
                  <a:pt x="0" y="667967"/>
                </a:lnTo>
                <a:lnTo>
                  <a:pt x="453592" y="667967"/>
                </a:lnTo>
                <a:lnTo>
                  <a:pt x="701006" y="0"/>
                </a:lnTo>
                <a:lnTo>
                  <a:pt x="1080374" y="0"/>
                </a:lnTo>
                <a:lnTo>
                  <a:pt x="989655" y="296874"/>
                </a:lnTo>
                <a:cubicBezTo>
                  <a:pt x="1099288" y="355903"/>
                  <a:pt x="1056279" y="354600"/>
                  <a:pt x="1105115" y="354600"/>
                </a:cubicBezTo>
                <a:lnTo>
                  <a:pt x="1187586" y="371093"/>
                </a:lnTo>
                <a:lnTo>
                  <a:pt x="1253563" y="404079"/>
                </a:lnTo>
                <a:lnTo>
                  <a:pt x="1369023" y="395832"/>
                </a:lnTo>
                <a:lnTo>
                  <a:pt x="1500977" y="379339"/>
                </a:lnTo>
                <a:lnTo>
                  <a:pt x="1575201" y="404079"/>
                </a:lnTo>
                <a:lnTo>
                  <a:pt x="1674167" y="445311"/>
                </a:lnTo>
                <a:lnTo>
                  <a:pt x="1657673" y="544270"/>
                </a:lnTo>
                <a:lnTo>
                  <a:pt x="1632931" y="634981"/>
                </a:lnTo>
                <a:lnTo>
                  <a:pt x="1608190" y="692707"/>
                </a:lnTo>
                <a:lnTo>
                  <a:pt x="1632931" y="799911"/>
                </a:lnTo>
                <a:lnTo>
                  <a:pt x="1599943" y="874130"/>
                </a:lnTo>
                <a:lnTo>
                  <a:pt x="1566954" y="940102"/>
                </a:lnTo>
                <a:lnTo>
                  <a:pt x="1525719" y="1014320"/>
                </a:lnTo>
                <a:lnTo>
                  <a:pt x="1393765" y="1088539"/>
                </a:lnTo>
                <a:lnTo>
                  <a:pt x="1286552" y="1154511"/>
                </a:lnTo>
                <a:lnTo>
                  <a:pt x="1146351" y="1253469"/>
                </a:lnTo>
                <a:lnTo>
                  <a:pt x="1022644" y="1311195"/>
                </a:lnTo>
                <a:lnTo>
                  <a:pt x="964914" y="1385413"/>
                </a:lnTo>
                <a:lnTo>
                  <a:pt x="948420" y="1476125"/>
                </a:lnTo>
                <a:lnTo>
                  <a:pt x="964914" y="1575083"/>
                </a:lnTo>
                <a:close/>
              </a:path>
            </a:pathLst>
          </a:custGeom>
          <a:noFill/>
          <a:ln w="5715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8029837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runoff1.tif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27668"/>
            <a:ext cx="9144000" cy="5002664"/>
          </a:xfrm>
          <a:prstGeom prst="rect">
            <a:avLst/>
          </a:prstGeom>
        </p:spPr>
      </p:pic>
      <p:pic>
        <p:nvPicPr>
          <p:cNvPr id="4" name="Picture 3" descr="runoff2.tif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9710" y="25968"/>
            <a:ext cx="8801100" cy="901700"/>
          </a:xfrm>
          <a:prstGeom prst="rect">
            <a:avLst/>
          </a:prstGeom>
        </p:spPr>
      </p:pic>
      <p:pic>
        <p:nvPicPr>
          <p:cNvPr id="5" name="Picture 4" descr="runoff3.tif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5930332"/>
            <a:ext cx="9144000" cy="781722"/>
          </a:xfrm>
          <a:prstGeom prst="rect">
            <a:avLst/>
          </a:prstGeom>
        </p:spPr>
      </p:pic>
      <p:pic>
        <p:nvPicPr>
          <p:cNvPr id="6" name="Picture 5" descr="runoff4.tif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88040" y="1257528"/>
            <a:ext cx="6232779" cy="4506779"/>
          </a:xfrm>
          <a:prstGeom prst="rect">
            <a:avLst/>
          </a:prstGeom>
        </p:spPr>
      </p:pic>
      <p:sp>
        <p:nvSpPr>
          <p:cNvPr id="7" name="Freeform 6"/>
          <p:cNvSpPr/>
          <p:nvPr/>
        </p:nvSpPr>
        <p:spPr>
          <a:xfrm>
            <a:off x="4445200" y="3381067"/>
            <a:ext cx="1674167" cy="1575083"/>
          </a:xfrm>
          <a:custGeom>
            <a:avLst/>
            <a:gdLst>
              <a:gd name="connsiteX0" fmla="*/ 964914 w 1674167"/>
              <a:gd name="connsiteY0" fmla="*/ 1575083 h 1575083"/>
              <a:gd name="connsiteX1" fmla="*/ 857701 w 1674167"/>
              <a:gd name="connsiteY1" fmla="*/ 1575083 h 1575083"/>
              <a:gd name="connsiteX2" fmla="*/ 750489 w 1674167"/>
              <a:gd name="connsiteY2" fmla="*/ 1509111 h 1575083"/>
              <a:gd name="connsiteX3" fmla="*/ 701006 w 1674167"/>
              <a:gd name="connsiteY3" fmla="*/ 1410153 h 1575083"/>
              <a:gd name="connsiteX4" fmla="*/ 701006 w 1674167"/>
              <a:gd name="connsiteY4" fmla="*/ 1327688 h 1575083"/>
              <a:gd name="connsiteX5" fmla="*/ 643276 w 1674167"/>
              <a:gd name="connsiteY5" fmla="*/ 1212236 h 1575083"/>
              <a:gd name="connsiteX6" fmla="*/ 626782 w 1674167"/>
              <a:gd name="connsiteY6" fmla="*/ 1096785 h 1575083"/>
              <a:gd name="connsiteX7" fmla="*/ 560805 w 1674167"/>
              <a:gd name="connsiteY7" fmla="*/ 997827 h 1575083"/>
              <a:gd name="connsiteX8" fmla="*/ 461839 w 1674167"/>
              <a:gd name="connsiteY8" fmla="*/ 989581 h 1575083"/>
              <a:gd name="connsiteX9" fmla="*/ 387615 w 1674167"/>
              <a:gd name="connsiteY9" fmla="*/ 1039060 h 1575083"/>
              <a:gd name="connsiteX10" fmla="*/ 321638 w 1674167"/>
              <a:gd name="connsiteY10" fmla="*/ 1138018 h 1575083"/>
              <a:gd name="connsiteX11" fmla="*/ 173190 w 1674167"/>
              <a:gd name="connsiteY11" fmla="*/ 1055553 h 1575083"/>
              <a:gd name="connsiteX12" fmla="*/ 148449 w 1674167"/>
              <a:gd name="connsiteY12" fmla="*/ 997827 h 1575083"/>
              <a:gd name="connsiteX13" fmla="*/ 148449 w 1674167"/>
              <a:gd name="connsiteY13" fmla="*/ 890623 h 1575083"/>
              <a:gd name="connsiteX14" fmla="*/ 82472 w 1674167"/>
              <a:gd name="connsiteY14" fmla="*/ 791665 h 1575083"/>
              <a:gd name="connsiteX15" fmla="*/ 16495 w 1674167"/>
              <a:gd name="connsiteY15" fmla="*/ 717446 h 1575083"/>
              <a:gd name="connsiteX16" fmla="*/ 16495 w 1674167"/>
              <a:gd name="connsiteY16" fmla="*/ 717446 h 1575083"/>
              <a:gd name="connsiteX17" fmla="*/ 0 w 1674167"/>
              <a:gd name="connsiteY17" fmla="*/ 667967 h 1575083"/>
              <a:gd name="connsiteX18" fmla="*/ 453592 w 1674167"/>
              <a:gd name="connsiteY18" fmla="*/ 667967 h 1575083"/>
              <a:gd name="connsiteX19" fmla="*/ 701006 w 1674167"/>
              <a:gd name="connsiteY19" fmla="*/ 0 h 1575083"/>
              <a:gd name="connsiteX20" fmla="*/ 1080374 w 1674167"/>
              <a:gd name="connsiteY20" fmla="*/ 0 h 1575083"/>
              <a:gd name="connsiteX21" fmla="*/ 989655 w 1674167"/>
              <a:gd name="connsiteY21" fmla="*/ 296874 h 1575083"/>
              <a:gd name="connsiteX22" fmla="*/ 1105115 w 1674167"/>
              <a:gd name="connsiteY22" fmla="*/ 354600 h 1575083"/>
              <a:gd name="connsiteX23" fmla="*/ 1187586 w 1674167"/>
              <a:gd name="connsiteY23" fmla="*/ 371093 h 1575083"/>
              <a:gd name="connsiteX24" fmla="*/ 1253563 w 1674167"/>
              <a:gd name="connsiteY24" fmla="*/ 404079 h 1575083"/>
              <a:gd name="connsiteX25" fmla="*/ 1369023 w 1674167"/>
              <a:gd name="connsiteY25" fmla="*/ 395832 h 1575083"/>
              <a:gd name="connsiteX26" fmla="*/ 1500977 w 1674167"/>
              <a:gd name="connsiteY26" fmla="*/ 379339 h 1575083"/>
              <a:gd name="connsiteX27" fmla="*/ 1575201 w 1674167"/>
              <a:gd name="connsiteY27" fmla="*/ 404079 h 1575083"/>
              <a:gd name="connsiteX28" fmla="*/ 1674167 w 1674167"/>
              <a:gd name="connsiteY28" fmla="*/ 445311 h 1575083"/>
              <a:gd name="connsiteX29" fmla="*/ 1657673 w 1674167"/>
              <a:gd name="connsiteY29" fmla="*/ 544270 h 1575083"/>
              <a:gd name="connsiteX30" fmla="*/ 1632931 w 1674167"/>
              <a:gd name="connsiteY30" fmla="*/ 634981 h 1575083"/>
              <a:gd name="connsiteX31" fmla="*/ 1608190 w 1674167"/>
              <a:gd name="connsiteY31" fmla="*/ 692707 h 1575083"/>
              <a:gd name="connsiteX32" fmla="*/ 1632931 w 1674167"/>
              <a:gd name="connsiteY32" fmla="*/ 799911 h 1575083"/>
              <a:gd name="connsiteX33" fmla="*/ 1599943 w 1674167"/>
              <a:gd name="connsiteY33" fmla="*/ 874130 h 1575083"/>
              <a:gd name="connsiteX34" fmla="*/ 1566954 w 1674167"/>
              <a:gd name="connsiteY34" fmla="*/ 940102 h 1575083"/>
              <a:gd name="connsiteX35" fmla="*/ 1525719 w 1674167"/>
              <a:gd name="connsiteY35" fmla="*/ 1014320 h 1575083"/>
              <a:gd name="connsiteX36" fmla="*/ 1393765 w 1674167"/>
              <a:gd name="connsiteY36" fmla="*/ 1088539 h 1575083"/>
              <a:gd name="connsiteX37" fmla="*/ 1286552 w 1674167"/>
              <a:gd name="connsiteY37" fmla="*/ 1154511 h 1575083"/>
              <a:gd name="connsiteX38" fmla="*/ 1146351 w 1674167"/>
              <a:gd name="connsiteY38" fmla="*/ 1253469 h 1575083"/>
              <a:gd name="connsiteX39" fmla="*/ 1022644 w 1674167"/>
              <a:gd name="connsiteY39" fmla="*/ 1311195 h 1575083"/>
              <a:gd name="connsiteX40" fmla="*/ 964914 w 1674167"/>
              <a:gd name="connsiteY40" fmla="*/ 1385413 h 1575083"/>
              <a:gd name="connsiteX41" fmla="*/ 948420 w 1674167"/>
              <a:gd name="connsiteY41" fmla="*/ 1476125 h 1575083"/>
              <a:gd name="connsiteX42" fmla="*/ 964914 w 1674167"/>
              <a:gd name="connsiteY42" fmla="*/ 1575083 h 15750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</a:cxnLst>
            <a:rect l="l" t="t" r="r" b="b"/>
            <a:pathLst>
              <a:path w="1674167" h="1575083">
                <a:moveTo>
                  <a:pt x="964914" y="1575083"/>
                </a:moveTo>
                <a:lnTo>
                  <a:pt x="857701" y="1575083"/>
                </a:lnTo>
                <a:lnTo>
                  <a:pt x="750489" y="1509111"/>
                </a:lnTo>
                <a:cubicBezTo>
                  <a:pt x="699690" y="1415986"/>
                  <a:pt x="701006" y="1452843"/>
                  <a:pt x="701006" y="1410153"/>
                </a:cubicBezTo>
                <a:lnTo>
                  <a:pt x="701006" y="1327688"/>
                </a:lnTo>
                <a:lnTo>
                  <a:pt x="643276" y="1212236"/>
                </a:lnTo>
                <a:lnTo>
                  <a:pt x="626782" y="1096785"/>
                </a:lnTo>
                <a:lnTo>
                  <a:pt x="560805" y="997827"/>
                </a:lnTo>
                <a:lnTo>
                  <a:pt x="461839" y="989581"/>
                </a:lnTo>
                <a:cubicBezTo>
                  <a:pt x="385212" y="1032148"/>
                  <a:pt x="387615" y="1002511"/>
                  <a:pt x="387615" y="1039060"/>
                </a:cubicBezTo>
                <a:lnTo>
                  <a:pt x="321638" y="1138018"/>
                </a:lnTo>
                <a:lnTo>
                  <a:pt x="173190" y="1055553"/>
                </a:lnTo>
                <a:lnTo>
                  <a:pt x="148449" y="997827"/>
                </a:lnTo>
                <a:lnTo>
                  <a:pt x="148449" y="890623"/>
                </a:lnTo>
                <a:lnTo>
                  <a:pt x="82472" y="791665"/>
                </a:lnTo>
                <a:cubicBezTo>
                  <a:pt x="12357" y="730319"/>
                  <a:pt x="16495" y="763161"/>
                  <a:pt x="16495" y="717446"/>
                </a:cubicBezTo>
                <a:lnTo>
                  <a:pt x="16495" y="717446"/>
                </a:lnTo>
                <a:lnTo>
                  <a:pt x="0" y="667967"/>
                </a:lnTo>
                <a:lnTo>
                  <a:pt x="453592" y="667967"/>
                </a:lnTo>
                <a:lnTo>
                  <a:pt x="701006" y="0"/>
                </a:lnTo>
                <a:lnTo>
                  <a:pt x="1080374" y="0"/>
                </a:lnTo>
                <a:lnTo>
                  <a:pt x="989655" y="296874"/>
                </a:lnTo>
                <a:cubicBezTo>
                  <a:pt x="1099288" y="355903"/>
                  <a:pt x="1056279" y="354600"/>
                  <a:pt x="1105115" y="354600"/>
                </a:cubicBezTo>
                <a:lnTo>
                  <a:pt x="1187586" y="371093"/>
                </a:lnTo>
                <a:lnTo>
                  <a:pt x="1253563" y="404079"/>
                </a:lnTo>
                <a:lnTo>
                  <a:pt x="1369023" y="395832"/>
                </a:lnTo>
                <a:lnTo>
                  <a:pt x="1500977" y="379339"/>
                </a:lnTo>
                <a:lnTo>
                  <a:pt x="1575201" y="404079"/>
                </a:lnTo>
                <a:lnTo>
                  <a:pt x="1674167" y="445311"/>
                </a:lnTo>
                <a:lnTo>
                  <a:pt x="1657673" y="544270"/>
                </a:lnTo>
                <a:lnTo>
                  <a:pt x="1632931" y="634981"/>
                </a:lnTo>
                <a:lnTo>
                  <a:pt x="1608190" y="692707"/>
                </a:lnTo>
                <a:lnTo>
                  <a:pt x="1632931" y="799911"/>
                </a:lnTo>
                <a:lnTo>
                  <a:pt x="1599943" y="874130"/>
                </a:lnTo>
                <a:lnTo>
                  <a:pt x="1566954" y="940102"/>
                </a:lnTo>
                <a:lnTo>
                  <a:pt x="1525719" y="1014320"/>
                </a:lnTo>
                <a:lnTo>
                  <a:pt x="1393765" y="1088539"/>
                </a:lnTo>
                <a:lnTo>
                  <a:pt x="1286552" y="1154511"/>
                </a:lnTo>
                <a:lnTo>
                  <a:pt x="1146351" y="1253469"/>
                </a:lnTo>
                <a:lnTo>
                  <a:pt x="1022644" y="1311195"/>
                </a:lnTo>
                <a:lnTo>
                  <a:pt x="964914" y="1385413"/>
                </a:lnTo>
                <a:lnTo>
                  <a:pt x="948420" y="1476125"/>
                </a:lnTo>
                <a:lnTo>
                  <a:pt x="964914" y="1575083"/>
                </a:lnTo>
                <a:close/>
              </a:path>
            </a:pathLst>
          </a:custGeom>
          <a:noFill/>
          <a:ln w="5715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0227118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m.tif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63260"/>
            <a:ext cx="9144000" cy="5131480"/>
          </a:xfrm>
          <a:prstGeom prst="rect">
            <a:avLst/>
          </a:prstGeom>
        </p:spPr>
      </p:pic>
      <p:pic>
        <p:nvPicPr>
          <p:cNvPr id="4" name="Picture 3" descr="sm2.tif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9588"/>
            <a:ext cx="9144000" cy="793672"/>
          </a:xfrm>
          <a:prstGeom prst="rect">
            <a:avLst/>
          </a:prstGeom>
        </p:spPr>
      </p:pic>
      <p:pic>
        <p:nvPicPr>
          <p:cNvPr id="5" name="Picture 4" descr="sm3.tif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5994740"/>
            <a:ext cx="9144000" cy="845955"/>
          </a:xfrm>
          <a:prstGeom prst="rect">
            <a:avLst/>
          </a:prstGeom>
        </p:spPr>
      </p:pic>
      <p:pic>
        <p:nvPicPr>
          <p:cNvPr id="6" name="Picture 5" descr="sm4.tif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41932" y="1302042"/>
            <a:ext cx="6296343" cy="4544729"/>
          </a:xfrm>
          <a:prstGeom prst="rect">
            <a:avLst/>
          </a:prstGeom>
        </p:spPr>
      </p:pic>
      <p:sp>
        <p:nvSpPr>
          <p:cNvPr id="7" name="Freeform 6"/>
          <p:cNvSpPr/>
          <p:nvPr/>
        </p:nvSpPr>
        <p:spPr>
          <a:xfrm>
            <a:off x="4445200" y="3381067"/>
            <a:ext cx="1674167" cy="1575083"/>
          </a:xfrm>
          <a:custGeom>
            <a:avLst/>
            <a:gdLst>
              <a:gd name="connsiteX0" fmla="*/ 964914 w 1674167"/>
              <a:gd name="connsiteY0" fmla="*/ 1575083 h 1575083"/>
              <a:gd name="connsiteX1" fmla="*/ 857701 w 1674167"/>
              <a:gd name="connsiteY1" fmla="*/ 1575083 h 1575083"/>
              <a:gd name="connsiteX2" fmla="*/ 750489 w 1674167"/>
              <a:gd name="connsiteY2" fmla="*/ 1509111 h 1575083"/>
              <a:gd name="connsiteX3" fmla="*/ 701006 w 1674167"/>
              <a:gd name="connsiteY3" fmla="*/ 1410153 h 1575083"/>
              <a:gd name="connsiteX4" fmla="*/ 701006 w 1674167"/>
              <a:gd name="connsiteY4" fmla="*/ 1327688 h 1575083"/>
              <a:gd name="connsiteX5" fmla="*/ 643276 w 1674167"/>
              <a:gd name="connsiteY5" fmla="*/ 1212236 h 1575083"/>
              <a:gd name="connsiteX6" fmla="*/ 626782 w 1674167"/>
              <a:gd name="connsiteY6" fmla="*/ 1096785 h 1575083"/>
              <a:gd name="connsiteX7" fmla="*/ 560805 w 1674167"/>
              <a:gd name="connsiteY7" fmla="*/ 997827 h 1575083"/>
              <a:gd name="connsiteX8" fmla="*/ 461839 w 1674167"/>
              <a:gd name="connsiteY8" fmla="*/ 989581 h 1575083"/>
              <a:gd name="connsiteX9" fmla="*/ 387615 w 1674167"/>
              <a:gd name="connsiteY9" fmla="*/ 1039060 h 1575083"/>
              <a:gd name="connsiteX10" fmla="*/ 321638 w 1674167"/>
              <a:gd name="connsiteY10" fmla="*/ 1138018 h 1575083"/>
              <a:gd name="connsiteX11" fmla="*/ 173190 w 1674167"/>
              <a:gd name="connsiteY11" fmla="*/ 1055553 h 1575083"/>
              <a:gd name="connsiteX12" fmla="*/ 148449 w 1674167"/>
              <a:gd name="connsiteY12" fmla="*/ 997827 h 1575083"/>
              <a:gd name="connsiteX13" fmla="*/ 148449 w 1674167"/>
              <a:gd name="connsiteY13" fmla="*/ 890623 h 1575083"/>
              <a:gd name="connsiteX14" fmla="*/ 82472 w 1674167"/>
              <a:gd name="connsiteY14" fmla="*/ 791665 h 1575083"/>
              <a:gd name="connsiteX15" fmla="*/ 16495 w 1674167"/>
              <a:gd name="connsiteY15" fmla="*/ 717446 h 1575083"/>
              <a:gd name="connsiteX16" fmla="*/ 16495 w 1674167"/>
              <a:gd name="connsiteY16" fmla="*/ 717446 h 1575083"/>
              <a:gd name="connsiteX17" fmla="*/ 0 w 1674167"/>
              <a:gd name="connsiteY17" fmla="*/ 667967 h 1575083"/>
              <a:gd name="connsiteX18" fmla="*/ 453592 w 1674167"/>
              <a:gd name="connsiteY18" fmla="*/ 667967 h 1575083"/>
              <a:gd name="connsiteX19" fmla="*/ 701006 w 1674167"/>
              <a:gd name="connsiteY19" fmla="*/ 0 h 1575083"/>
              <a:gd name="connsiteX20" fmla="*/ 1080374 w 1674167"/>
              <a:gd name="connsiteY20" fmla="*/ 0 h 1575083"/>
              <a:gd name="connsiteX21" fmla="*/ 989655 w 1674167"/>
              <a:gd name="connsiteY21" fmla="*/ 296874 h 1575083"/>
              <a:gd name="connsiteX22" fmla="*/ 1105115 w 1674167"/>
              <a:gd name="connsiteY22" fmla="*/ 354600 h 1575083"/>
              <a:gd name="connsiteX23" fmla="*/ 1187586 w 1674167"/>
              <a:gd name="connsiteY23" fmla="*/ 371093 h 1575083"/>
              <a:gd name="connsiteX24" fmla="*/ 1253563 w 1674167"/>
              <a:gd name="connsiteY24" fmla="*/ 404079 h 1575083"/>
              <a:gd name="connsiteX25" fmla="*/ 1369023 w 1674167"/>
              <a:gd name="connsiteY25" fmla="*/ 395832 h 1575083"/>
              <a:gd name="connsiteX26" fmla="*/ 1500977 w 1674167"/>
              <a:gd name="connsiteY26" fmla="*/ 379339 h 1575083"/>
              <a:gd name="connsiteX27" fmla="*/ 1575201 w 1674167"/>
              <a:gd name="connsiteY27" fmla="*/ 404079 h 1575083"/>
              <a:gd name="connsiteX28" fmla="*/ 1674167 w 1674167"/>
              <a:gd name="connsiteY28" fmla="*/ 445311 h 1575083"/>
              <a:gd name="connsiteX29" fmla="*/ 1657673 w 1674167"/>
              <a:gd name="connsiteY29" fmla="*/ 544270 h 1575083"/>
              <a:gd name="connsiteX30" fmla="*/ 1632931 w 1674167"/>
              <a:gd name="connsiteY30" fmla="*/ 634981 h 1575083"/>
              <a:gd name="connsiteX31" fmla="*/ 1608190 w 1674167"/>
              <a:gd name="connsiteY31" fmla="*/ 692707 h 1575083"/>
              <a:gd name="connsiteX32" fmla="*/ 1632931 w 1674167"/>
              <a:gd name="connsiteY32" fmla="*/ 799911 h 1575083"/>
              <a:gd name="connsiteX33" fmla="*/ 1599943 w 1674167"/>
              <a:gd name="connsiteY33" fmla="*/ 874130 h 1575083"/>
              <a:gd name="connsiteX34" fmla="*/ 1566954 w 1674167"/>
              <a:gd name="connsiteY34" fmla="*/ 940102 h 1575083"/>
              <a:gd name="connsiteX35" fmla="*/ 1525719 w 1674167"/>
              <a:gd name="connsiteY35" fmla="*/ 1014320 h 1575083"/>
              <a:gd name="connsiteX36" fmla="*/ 1393765 w 1674167"/>
              <a:gd name="connsiteY36" fmla="*/ 1088539 h 1575083"/>
              <a:gd name="connsiteX37" fmla="*/ 1286552 w 1674167"/>
              <a:gd name="connsiteY37" fmla="*/ 1154511 h 1575083"/>
              <a:gd name="connsiteX38" fmla="*/ 1146351 w 1674167"/>
              <a:gd name="connsiteY38" fmla="*/ 1253469 h 1575083"/>
              <a:gd name="connsiteX39" fmla="*/ 1022644 w 1674167"/>
              <a:gd name="connsiteY39" fmla="*/ 1311195 h 1575083"/>
              <a:gd name="connsiteX40" fmla="*/ 964914 w 1674167"/>
              <a:gd name="connsiteY40" fmla="*/ 1385413 h 1575083"/>
              <a:gd name="connsiteX41" fmla="*/ 948420 w 1674167"/>
              <a:gd name="connsiteY41" fmla="*/ 1476125 h 1575083"/>
              <a:gd name="connsiteX42" fmla="*/ 964914 w 1674167"/>
              <a:gd name="connsiteY42" fmla="*/ 1575083 h 15750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</a:cxnLst>
            <a:rect l="l" t="t" r="r" b="b"/>
            <a:pathLst>
              <a:path w="1674167" h="1575083">
                <a:moveTo>
                  <a:pt x="964914" y="1575083"/>
                </a:moveTo>
                <a:lnTo>
                  <a:pt x="857701" y="1575083"/>
                </a:lnTo>
                <a:lnTo>
                  <a:pt x="750489" y="1509111"/>
                </a:lnTo>
                <a:cubicBezTo>
                  <a:pt x="699690" y="1415986"/>
                  <a:pt x="701006" y="1452843"/>
                  <a:pt x="701006" y="1410153"/>
                </a:cubicBezTo>
                <a:lnTo>
                  <a:pt x="701006" y="1327688"/>
                </a:lnTo>
                <a:lnTo>
                  <a:pt x="643276" y="1212236"/>
                </a:lnTo>
                <a:lnTo>
                  <a:pt x="626782" y="1096785"/>
                </a:lnTo>
                <a:lnTo>
                  <a:pt x="560805" y="997827"/>
                </a:lnTo>
                <a:lnTo>
                  <a:pt x="461839" y="989581"/>
                </a:lnTo>
                <a:cubicBezTo>
                  <a:pt x="385212" y="1032148"/>
                  <a:pt x="387615" y="1002511"/>
                  <a:pt x="387615" y="1039060"/>
                </a:cubicBezTo>
                <a:lnTo>
                  <a:pt x="321638" y="1138018"/>
                </a:lnTo>
                <a:lnTo>
                  <a:pt x="173190" y="1055553"/>
                </a:lnTo>
                <a:lnTo>
                  <a:pt x="148449" y="997827"/>
                </a:lnTo>
                <a:lnTo>
                  <a:pt x="148449" y="890623"/>
                </a:lnTo>
                <a:lnTo>
                  <a:pt x="82472" y="791665"/>
                </a:lnTo>
                <a:cubicBezTo>
                  <a:pt x="12357" y="730319"/>
                  <a:pt x="16495" y="763161"/>
                  <a:pt x="16495" y="717446"/>
                </a:cubicBezTo>
                <a:lnTo>
                  <a:pt x="16495" y="717446"/>
                </a:lnTo>
                <a:lnTo>
                  <a:pt x="0" y="667967"/>
                </a:lnTo>
                <a:lnTo>
                  <a:pt x="453592" y="667967"/>
                </a:lnTo>
                <a:lnTo>
                  <a:pt x="701006" y="0"/>
                </a:lnTo>
                <a:lnTo>
                  <a:pt x="1080374" y="0"/>
                </a:lnTo>
                <a:lnTo>
                  <a:pt x="989655" y="296874"/>
                </a:lnTo>
                <a:cubicBezTo>
                  <a:pt x="1099288" y="355903"/>
                  <a:pt x="1056279" y="354600"/>
                  <a:pt x="1105115" y="354600"/>
                </a:cubicBezTo>
                <a:lnTo>
                  <a:pt x="1187586" y="371093"/>
                </a:lnTo>
                <a:lnTo>
                  <a:pt x="1253563" y="404079"/>
                </a:lnTo>
                <a:lnTo>
                  <a:pt x="1369023" y="395832"/>
                </a:lnTo>
                <a:lnTo>
                  <a:pt x="1500977" y="379339"/>
                </a:lnTo>
                <a:lnTo>
                  <a:pt x="1575201" y="404079"/>
                </a:lnTo>
                <a:lnTo>
                  <a:pt x="1674167" y="445311"/>
                </a:lnTo>
                <a:lnTo>
                  <a:pt x="1657673" y="544270"/>
                </a:lnTo>
                <a:lnTo>
                  <a:pt x="1632931" y="634981"/>
                </a:lnTo>
                <a:lnTo>
                  <a:pt x="1608190" y="692707"/>
                </a:lnTo>
                <a:lnTo>
                  <a:pt x="1632931" y="799911"/>
                </a:lnTo>
                <a:lnTo>
                  <a:pt x="1599943" y="874130"/>
                </a:lnTo>
                <a:lnTo>
                  <a:pt x="1566954" y="940102"/>
                </a:lnTo>
                <a:lnTo>
                  <a:pt x="1525719" y="1014320"/>
                </a:lnTo>
                <a:lnTo>
                  <a:pt x="1393765" y="1088539"/>
                </a:lnTo>
                <a:lnTo>
                  <a:pt x="1286552" y="1154511"/>
                </a:lnTo>
                <a:lnTo>
                  <a:pt x="1146351" y="1253469"/>
                </a:lnTo>
                <a:lnTo>
                  <a:pt x="1022644" y="1311195"/>
                </a:lnTo>
                <a:lnTo>
                  <a:pt x="964914" y="1385413"/>
                </a:lnTo>
                <a:lnTo>
                  <a:pt x="948420" y="1476125"/>
                </a:lnTo>
                <a:lnTo>
                  <a:pt x="964914" y="1575083"/>
                </a:lnTo>
                <a:close/>
              </a:path>
            </a:pathLst>
          </a:custGeom>
          <a:noFill/>
          <a:ln w="5715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0931026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600200"/>
            <a:ext cx="7772400" cy="4114800"/>
          </a:xfrm>
        </p:spPr>
        <p:txBody>
          <a:bodyPr/>
          <a:lstStyle/>
          <a:p>
            <a:r>
              <a:rPr lang="en-US" dirty="0" smtClean="0"/>
              <a:t>The climate is changing</a:t>
            </a:r>
          </a:p>
          <a:p>
            <a:r>
              <a:rPr lang="en-US" dirty="0" smtClean="0"/>
              <a:t>Over the long haul, it’s us</a:t>
            </a:r>
          </a:p>
          <a:p>
            <a:r>
              <a:rPr lang="en-US" dirty="0" smtClean="0"/>
              <a:t>Future changes are hard to pin down</a:t>
            </a:r>
          </a:p>
          <a:p>
            <a:r>
              <a:rPr lang="en-US" dirty="0" smtClean="0"/>
              <a:t>Some impacts are easy</a:t>
            </a:r>
          </a:p>
          <a:p>
            <a:pPr lvl="1"/>
            <a:r>
              <a:rPr lang="en-US" dirty="0" smtClean="0"/>
              <a:t>It’ll get warmer</a:t>
            </a:r>
          </a:p>
          <a:p>
            <a:r>
              <a:rPr lang="en-US" dirty="0" smtClean="0"/>
              <a:t>Some impacts are hard</a:t>
            </a:r>
          </a:p>
          <a:p>
            <a:pPr lvl="1"/>
            <a:r>
              <a:rPr lang="en-US" dirty="0" smtClean="0"/>
              <a:t>More droughts?</a:t>
            </a:r>
          </a:p>
          <a:p>
            <a:r>
              <a:rPr lang="en-US" dirty="0" smtClean="0"/>
              <a:t>The scientists aren’t arguing over what you think they’re arguing over</a:t>
            </a: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Texas expectations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600200"/>
            <a:ext cx="7772400" cy="4114800"/>
          </a:xfrm>
        </p:spPr>
        <p:txBody>
          <a:bodyPr/>
          <a:lstStyle/>
          <a:p>
            <a:r>
              <a:rPr lang="en-US" dirty="0" smtClean="0"/>
              <a:t>Over multiple decades, Texas will get warmer (1-2 °F by mid-century?)</a:t>
            </a:r>
          </a:p>
          <a:p>
            <a:r>
              <a:rPr lang="en-US" dirty="0" smtClean="0"/>
              <a:t>For now, natural variability will continue to rule Texas precipitation</a:t>
            </a:r>
          </a:p>
          <a:p>
            <a:r>
              <a:rPr lang="en-US" dirty="0" err="1" smtClean="0"/>
              <a:t>Streamflow</a:t>
            </a:r>
            <a:r>
              <a:rPr lang="en-US" dirty="0" smtClean="0"/>
              <a:t> changes: increased water use, increased evaporation</a:t>
            </a:r>
          </a:p>
          <a:p>
            <a:r>
              <a:rPr lang="en-US" dirty="0" smtClean="0"/>
              <a:t>Largest impacts: bay/estuary ecosystems</a:t>
            </a:r>
          </a:p>
        </p:txBody>
      </p:sp>
    </p:spTree>
    <p:extLst>
      <p:ext uri="{BB962C8B-B14F-4D97-AF65-F5344CB8AC3E}">
        <p14:creationId xmlns:p14="http://schemas.microsoft.com/office/powerpoint/2010/main" val="1307634406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19412"/>
            <a:ext cx="6096000" cy="1015663"/>
          </a:xfrm>
        </p:spPr>
        <p:txBody>
          <a:bodyPr/>
          <a:lstStyle/>
          <a:p>
            <a:r>
              <a:rPr lang="en-US" dirty="0" smtClean="0"/>
              <a:t>Climate Change as Aggravating Factor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Water supply</a:t>
            </a:r>
          </a:p>
          <a:p>
            <a:r>
              <a:rPr lang="en-US" dirty="0" smtClean="0"/>
              <a:t>Coastal subsidence</a:t>
            </a:r>
          </a:p>
          <a:p>
            <a:r>
              <a:rPr lang="en-US" dirty="0" smtClean="0"/>
              <a:t>Endangered species</a:t>
            </a:r>
          </a:p>
          <a:p>
            <a:r>
              <a:rPr lang="en-US" dirty="0" smtClean="0"/>
              <a:t>Wildfire</a:t>
            </a:r>
          </a:p>
          <a:p>
            <a:r>
              <a:rPr lang="en-US" dirty="0" smtClean="0"/>
              <a:t>Agriculture</a:t>
            </a:r>
          </a:p>
          <a:p>
            <a:r>
              <a:rPr lang="en-US" dirty="0" smtClean="0"/>
              <a:t>Ocean acidification</a:t>
            </a:r>
          </a:p>
          <a:p>
            <a:r>
              <a:rPr lang="en-US" dirty="0" smtClean="0"/>
              <a:t>Population displacement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90097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Global Surface </a:t>
            </a:r>
            <a:r>
              <a:rPr lang="en-US" dirty="0" smtClean="0"/>
              <a:t>Temperature</a:t>
            </a:r>
            <a:endParaRPr lang="en-US" dirty="0" smtClean="0"/>
          </a:p>
        </p:txBody>
      </p:sp>
      <p:pic>
        <p:nvPicPr>
          <p:cNvPr id="19459" name="Picture 4" descr="1a.tiff"/>
          <p:cNvPicPr>
            <a:picLocks noChangeAspect="1"/>
          </p:cNvPicPr>
          <p:nvPr/>
        </p:nvPicPr>
        <p:blipFill>
          <a:blip r:embed="rId2"/>
          <a:srcRect l="11548" b="50000"/>
          <a:stretch>
            <a:fillRect/>
          </a:stretch>
        </p:blipFill>
        <p:spPr bwMode="auto">
          <a:xfrm>
            <a:off x="1524000" y="1524000"/>
            <a:ext cx="578485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0" name="Picture 5" descr="1a.tiff"/>
          <p:cNvPicPr>
            <a:picLocks noChangeAspect="1"/>
          </p:cNvPicPr>
          <p:nvPr/>
        </p:nvPicPr>
        <p:blipFill>
          <a:blip r:embed="rId2"/>
          <a:srcRect l="11548" t="92223"/>
          <a:stretch>
            <a:fillRect/>
          </a:stretch>
        </p:blipFill>
        <p:spPr bwMode="auto">
          <a:xfrm>
            <a:off x="1524000" y="4953000"/>
            <a:ext cx="578485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1" name="Picture 6" descr="1a.tiff"/>
          <p:cNvPicPr>
            <a:picLocks noChangeAspect="1"/>
          </p:cNvPicPr>
          <p:nvPr/>
        </p:nvPicPr>
        <p:blipFill>
          <a:blip r:embed="rId2"/>
          <a:srcRect t="16667" r="88452" b="25555"/>
          <a:stretch>
            <a:fillRect/>
          </a:stretch>
        </p:blipFill>
        <p:spPr bwMode="auto">
          <a:xfrm>
            <a:off x="838200" y="1524000"/>
            <a:ext cx="755650" cy="396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Contact Information</a:t>
            </a:r>
          </a:p>
        </p:txBody>
      </p:sp>
      <p:sp>
        <p:nvSpPr>
          <p:cNvPr id="67587" name="Content Placeholder 2"/>
          <p:cNvSpPr>
            <a:spLocks noGrp="1"/>
          </p:cNvSpPr>
          <p:nvPr>
            <p:ph idx="1"/>
          </p:nvPr>
        </p:nvSpPr>
        <p:spPr>
          <a:xfrm>
            <a:off x="457200" y="2300288"/>
            <a:ext cx="8229600" cy="3835400"/>
          </a:xfrm>
        </p:spPr>
        <p:txBody>
          <a:bodyPr/>
          <a:lstStyle/>
          <a:p>
            <a:r>
              <a:rPr lang="en-US" dirty="0" smtClean="0"/>
              <a:t>John W. Nielsen-Gammon</a:t>
            </a:r>
          </a:p>
          <a:p>
            <a:r>
              <a:rPr lang="en-US" dirty="0" smtClean="0">
                <a:hlinkClick r:id="rId2"/>
              </a:rPr>
              <a:t>n-g@tamu.edu</a:t>
            </a:r>
            <a:endParaRPr lang="en-US" dirty="0" smtClean="0"/>
          </a:p>
          <a:p>
            <a:r>
              <a:rPr lang="en-US" dirty="0" smtClean="0"/>
              <a:t>979-862-2248</a:t>
            </a:r>
          </a:p>
          <a:p>
            <a:r>
              <a:rPr lang="en-US" u="sng" dirty="0" smtClean="0">
                <a:solidFill>
                  <a:srgbClr val="800000"/>
                </a:solidFill>
                <a:hlinkClick r:id="rId3"/>
              </a:rPr>
              <a:t>http://</a:t>
            </a:r>
            <a:r>
              <a:rPr lang="en-US" u="sng" dirty="0" err="1" smtClean="0">
                <a:solidFill>
                  <a:srgbClr val="800000"/>
                </a:solidFill>
                <a:hlinkClick r:id="rId3"/>
              </a:rPr>
              <a:t>climatexas.tamu.edu</a:t>
            </a:r>
            <a:endParaRPr lang="en-US" u="sng" dirty="0" smtClean="0">
              <a:solidFill>
                <a:srgbClr val="800000"/>
              </a:solidFill>
            </a:endParaRPr>
          </a:p>
          <a:p>
            <a:r>
              <a:rPr lang="en-US" dirty="0" smtClean="0"/>
              <a:t>http</a:t>
            </a:r>
            <a:r>
              <a:rPr lang="en-US" dirty="0" smtClean="0"/>
              <a:t>://</a:t>
            </a:r>
            <a:r>
              <a:rPr lang="en-US" dirty="0" err="1" smtClean="0"/>
              <a:t>ClimateChangeNationalForum.org</a:t>
            </a:r>
            <a:endParaRPr lang="en-US" dirty="0" smtClean="0"/>
          </a:p>
          <a:p>
            <a:pPr>
              <a:buFontTx/>
              <a:buNone/>
            </a:pPr>
            <a:endParaRPr lang="en-US" dirty="0" smtClean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Pattern of Temperature Trend</a:t>
            </a:r>
          </a:p>
        </p:txBody>
      </p:sp>
      <p:pic>
        <p:nvPicPr>
          <p:cNvPr id="20483" name="Picture 2" descr="1b.tiff"/>
          <p:cNvPicPr>
            <a:picLocks noChangeAspect="1"/>
          </p:cNvPicPr>
          <p:nvPr/>
        </p:nvPicPr>
        <p:blipFill>
          <a:blip r:embed="rId2"/>
          <a:srcRect l="11667" b="2338"/>
          <a:stretch>
            <a:fillRect/>
          </a:stretch>
        </p:blipFill>
        <p:spPr bwMode="auto">
          <a:xfrm>
            <a:off x="609600" y="1295400"/>
            <a:ext cx="8077200" cy="556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/>
          </p:nvPr>
        </p:nvSpPr>
        <p:spPr>
          <a:xfrm>
            <a:off x="381000" y="219075"/>
            <a:ext cx="6096000" cy="1016000"/>
          </a:xfrm>
        </p:spPr>
        <p:txBody>
          <a:bodyPr/>
          <a:lstStyle/>
          <a:p>
            <a:r>
              <a:rPr lang="en-US" smtClean="0"/>
              <a:t>Regional Temperatures, 1-2000</a:t>
            </a:r>
            <a:br>
              <a:rPr lang="en-US" smtClean="0"/>
            </a:br>
            <a:r>
              <a:rPr lang="en-US" smtClean="0"/>
              <a:t>(PAGES 2013)</a:t>
            </a:r>
          </a:p>
        </p:txBody>
      </p:sp>
      <p:pic>
        <p:nvPicPr>
          <p:cNvPr id="22531" name="Content Placeholder 3" descr="PAGES2k.tiff"/>
          <p:cNvPicPr>
            <a:picLocks noGrp="1" noChangeAspect="1"/>
          </p:cNvPicPr>
          <p:nvPr>
            <p:ph idx="1"/>
          </p:nvPr>
        </p:nvPicPr>
        <p:blipFill>
          <a:blip r:embed="rId2"/>
          <a:srcRect l="810" r="810" b="35185"/>
          <a:stretch>
            <a:fillRect/>
          </a:stretch>
        </p:blipFill>
        <p:spPr>
          <a:xfrm>
            <a:off x="-34925" y="1295400"/>
            <a:ext cx="9178925" cy="4724400"/>
          </a:xfr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4"/>
          <p:cNvSpPr>
            <a:spLocks noGrp="1"/>
          </p:cNvSpPr>
          <p:nvPr>
            <p:ph type="title"/>
          </p:nvPr>
        </p:nvSpPr>
        <p:spPr>
          <a:xfrm>
            <a:off x="381000" y="219075"/>
            <a:ext cx="6096000" cy="1016000"/>
          </a:xfrm>
        </p:spPr>
        <p:txBody>
          <a:bodyPr/>
          <a:lstStyle/>
          <a:p>
            <a:r>
              <a:rPr lang="en-US" smtClean="0"/>
              <a:t>Multiple datasets &amp; analyses</a:t>
            </a:r>
            <a:br>
              <a:rPr lang="en-US" smtClean="0"/>
            </a:br>
            <a:r>
              <a:rPr lang="en-US" smtClean="0"/>
              <a:t>(AR5 WG1 FAQ2.1)</a:t>
            </a:r>
          </a:p>
        </p:txBody>
      </p:sp>
      <p:pic>
        <p:nvPicPr>
          <p:cNvPr id="24579" name="Content Placeholder 3" descr="AR5WG1FAQ2.1.tiff"/>
          <p:cNvPicPr>
            <a:picLocks noGrp="1" noChangeAspect="1"/>
          </p:cNvPicPr>
          <p:nvPr>
            <p:ph idx="4294967295"/>
          </p:nvPr>
        </p:nvPicPr>
        <p:blipFill>
          <a:blip r:embed="rId2"/>
          <a:srcRect l="32" r="32" b="42593"/>
          <a:stretch>
            <a:fillRect/>
          </a:stretch>
        </p:blipFill>
        <p:spPr>
          <a:xfrm>
            <a:off x="0" y="1295400"/>
            <a:ext cx="9085263" cy="5029200"/>
          </a:xfrm>
        </p:spPr>
      </p:pic>
      <p:pic>
        <p:nvPicPr>
          <p:cNvPr id="24580" name="Picture 5" descr="AR5WG1FAQ2.1.tiff"/>
          <p:cNvPicPr>
            <a:picLocks noChangeAspect="1"/>
          </p:cNvPicPr>
          <p:nvPr/>
        </p:nvPicPr>
        <p:blipFill>
          <a:blip r:embed="rId2"/>
          <a:srcRect t="94444"/>
          <a:stretch>
            <a:fillRect/>
          </a:stretch>
        </p:blipFill>
        <p:spPr bwMode="auto">
          <a:xfrm>
            <a:off x="0" y="6324600"/>
            <a:ext cx="9067800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Energy gained by oceans</a:t>
            </a:r>
            <a:endParaRPr lang="en-US" dirty="0"/>
          </a:p>
        </p:txBody>
      </p:sp>
      <p:pic>
        <p:nvPicPr>
          <p:cNvPr id="5" name="Picture 4" descr="heat_content55-07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1600200"/>
            <a:ext cx="7188200" cy="482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8247977"/>
      </p:ext>
    </p:extLst>
  </p:cSld>
  <p:clrMapOvr>
    <a:masterClrMapping/>
  </p:clrMapOvr>
</p:sld>
</file>

<file path=ppt/theme/theme1.xml><?xml version="1.0" encoding="utf-8"?>
<a:theme xmlns:a="http://schemas.openxmlformats.org/drawingml/2006/main" name="Blank Presentatio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414141"/>
      </a:hlink>
      <a:folHlink>
        <a:srgbClr val="B2B2B2"/>
      </a:folHlink>
    </a:clrScheme>
    <a:fontScheme name="Blank Presentatio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40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Arial" pitchFamily="-110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40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Arial" pitchFamily="-110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C:\Program Files\Microsoft Office\Templates\Presentation Designs\Network Blitz.pot</Template>
  <TotalTime>13060</TotalTime>
  <Words>570</Words>
  <Application>Microsoft Macintosh PowerPoint</Application>
  <PresentationFormat>On-screen Show (4:3)</PresentationFormat>
  <Paragraphs>123</Paragraphs>
  <Slides>50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50</vt:i4>
      </vt:variant>
    </vt:vector>
  </HeadingPairs>
  <TitlesOfParts>
    <vt:vector size="51" baseType="lpstr">
      <vt:lpstr>Blank Presentation</vt:lpstr>
      <vt:lpstr>Climate Change Science and the Limits of Confidence</vt:lpstr>
      <vt:lpstr>97% of Climate Scientists agree:</vt:lpstr>
      <vt:lpstr>97% of Climate Scientists agree:</vt:lpstr>
      <vt:lpstr>Sources</vt:lpstr>
      <vt:lpstr>Global Surface Temperature</vt:lpstr>
      <vt:lpstr>Pattern of Temperature Trend</vt:lpstr>
      <vt:lpstr>Regional Temperatures, 1-2000 (PAGES 2013)</vt:lpstr>
      <vt:lpstr>Multiple datasets &amp; analyses (AR5 WG1 FAQ2.1)</vt:lpstr>
      <vt:lpstr>Energy gained by oceans</vt:lpstr>
      <vt:lpstr>PowerPoint Presentation</vt:lpstr>
      <vt:lpstr>Mass change, ice sheets  (AR5 WG1 Figs 4.13d-4.14d)</vt:lpstr>
      <vt:lpstr>Changes in Water and Ice  (AR5 WG1 FAQ2.1)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Global Energy Balance, Part 1</vt:lpstr>
      <vt:lpstr>Scientific Principles</vt:lpstr>
      <vt:lpstr>Global Energy Balance, Part 1</vt:lpstr>
      <vt:lpstr>Global Energy Balance, Part 1</vt:lpstr>
      <vt:lpstr>Global Energy Balance, Part 1</vt:lpstr>
      <vt:lpstr>Global Energy Balance, Part 1</vt:lpstr>
      <vt:lpstr>Global Energy Balance, Part 1</vt:lpstr>
      <vt:lpstr>Global Energy Balance, Part 2</vt:lpstr>
      <vt:lpstr>Global Energy Balance, Part 2</vt:lpstr>
      <vt:lpstr>Global Energy Balance, Part 2</vt:lpstr>
      <vt:lpstr>Global Energy Balance, Part 2</vt:lpstr>
      <vt:lpstr>Evolution of Estimated Forcings (AR5 WG1 Fig. 8.18)</vt:lpstr>
      <vt:lpstr>Mid-20th Century Attribution (AR5 WG1 Fig. 10.5)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Changes in Precipitation/Storms</vt:lpstr>
      <vt:lpstr>Natural Variability</vt:lpstr>
      <vt:lpstr>Climate Change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Summary</vt:lpstr>
      <vt:lpstr>Texas expectations</vt:lpstr>
      <vt:lpstr>Climate Change as Aggravating Factor</vt:lpstr>
      <vt:lpstr>Contact Information</vt:lpstr>
    </vt:vector>
  </TitlesOfParts>
  <Company>TEES Communications Division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 Slide Title</dc:title>
  <dc:creator>Amy Yarbrough</dc:creator>
  <cp:lastModifiedBy>John Nielsen-Gammon</cp:lastModifiedBy>
  <cp:revision>1063</cp:revision>
  <cp:lastPrinted>2015-08-25T22:32:35Z</cp:lastPrinted>
  <dcterms:created xsi:type="dcterms:W3CDTF">2014-09-26T15:29:50Z</dcterms:created>
  <dcterms:modified xsi:type="dcterms:W3CDTF">2015-08-25T22:35:21Z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NewReviewCycle">
    <vt:lpwstr/>
  </property>
</Properties>
</file>