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0" r:id="rId4"/>
    <p:sldId id="28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81" r:id="rId15"/>
    <p:sldId id="267" r:id="rId16"/>
    <p:sldId id="282" r:id="rId17"/>
    <p:sldId id="283" r:id="rId18"/>
    <p:sldId id="284" r:id="rId19"/>
    <p:sldId id="268" r:id="rId20"/>
    <p:sldId id="269" r:id="rId21"/>
    <p:sldId id="285" r:id="rId22"/>
    <p:sldId id="286" r:id="rId23"/>
    <p:sldId id="270" r:id="rId24"/>
    <p:sldId id="287" r:id="rId25"/>
    <p:sldId id="271" r:id="rId26"/>
    <p:sldId id="272" r:id="rId27"/>
    <p:sldId id="288" r:id="rId28"/>
    <p:sldId id="289" r:id="rId29"/>
    <p:sldId id="273" r:id="rId30"/>
    <p:sldId id="274" r:id="rId31"/>
    <p:sldId id="275" r:id="rId32"/>
    <p:sldId id="276" r:id="rId33"/>
    <p:sldId id="277" r:id="rId34"/>
    <p:sldId id="278" r:id="rId35"/>
    <p:sldId id="279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12" y="-2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dBP2if0l-a8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Simplified Rules of Evidence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19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trial where defendant is accused of stealing candy from a grocery store, the prosecution asks the defendant’s former lover, on direct-examination, whether the defendant ever celebrated Valentine’s Day with the witness. Defense counsel objects.</a:t>
            </a:r>
          </a:p>
          <a:p>
            <a:r>
              <a:rPr lang="en-US" dirty="0" smtClean="0"/>
              <a:t>As the prosecutor, what is your response?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44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trial for conspiracy to commit mass murder, defense counsel asks the witness, a longtime friend of the defendant’s, whether the defendant’s house was connected to the internet. The prosecution objects to relevance.</a:t>
            </a:r>
          </a:p>
          <a:p>
            <a:r>
              <a:rPr lang="en-US" dirty="0" smtClean="0"/>
              <a:t>As the defense attorney, what is your response?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345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4: Hearsay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“ ‘Hearsay’ is something the witness has heard someone say outside the courtroom. Also, any written statement made outside the courtroom is hearsay.”</a:t>
            </a:r>
          </a:p>
          <a:p>
            <a:r>
              <a:rPr lang="en-US" dirty="0" smtClean="0"/>
              <a:t>Two exceptions: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When the witness is repeating a statement made directly to the witness by one of the witnesses in the case; 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If one of the witnesses is repeating a statement made by an individual who is no longer alive</a:t>
            </a:r>
          </a:p>
          <a:p>
            <a:pPr>
              <a:buFont typeface="Arial"/>
              <a:buChar char="•"/>
            </a:pPr>
            <a:r>
              <a:rPr lang="en-US" dirty="0" smtClean="0"/>
              <a:t>One of these will NOT come into play</a:t>
            </a:r>
          </a:p>
          <a:p>
            <a:pPr>
              <a:buFont typeface="Arial"/>
              <a:buChar char="•"/>
            </a:pPr>
            <a:r>
              <a:rPr lang="en-US" dirty="0" smtClean="0"/>
              <a:t>Legal objection: Objection, Your Honor, hearsay (or some derivation therefrom)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87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Eric, on the witness stand, testifies: “Jonathan told me that Derek was jealous of our evidence knowledge.”</a:t>
            </a:r>
          </a:p>
          <a:p>
            <a:pPr lvl="1"/>
            <a:r>
              <a:rPr lang="en-US" dirty="0" smtClean="0"/>
              <a:t>Assume Jonathan is a witness in this case</a:t>
            </a:r>
          </a:p>
          <a:p>
            <a:pPr lvl="1"/>
            <a:r>
              <a:rPr lang="en-US" dirty="0" smtClean="0"/>
              <a:t>Assume Jonathan is NOT a witness in this case</a:t>
            </a:r>
          </a:p>
        </p:txBody>
      </p:sp>
    </p:spTree>
    <p:extLst>
      <p:ext uri="{BB962C8B-B14F-4D97-AF65-F5344CB8AC3E}">
        <p14:creationId xmlns:p14="http://schemas.microsoft.com/office/powerpoint/2010/main" val="1335525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Derek, on the witness stand, testifies: “I lied when I told Kevin I’ve read Hemingway novels.”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3093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Molly, on the witness stand: “I cried tears of joy when I saw online that the </a:t>
            </a:r>
            <a:r>
              <a:rPr lang="en-US" dirty="0" err="1" smtClean="0"/>
              <a:t>Chainsmokers</a:t>
            </a:r>
            <a:r>
              <a:rPr lang="en-US" dirty="0" smtClean="0"/>
              <a:t> are going to ACL.”</a:t>
            </a:r>
          </a:p>
        </p:txBody>
      </p:sp>
    </p:spTree>
    <p:extLst>
      <p:ext uri="{BB962C8B-B14F-4D97-AF65-F5344CB8AC3E}">
        <p14:creationId xmlns:p14="http://schemas.microsoft.com/office/powerpoint/2010/main" val="27891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Ellen, on the witness stand: “What Eric said about Bernie Sanders on the witness stand is ridiculous, ignorant, and betrays a total lack of dignity or self-awareness.”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080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Kathryn on the witness stand: “On the way to trial, my conscience told me that I should seek the death penalty for this juvenile. And so I listened.”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103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Kevin, on the witness stand: “Jonathan said that Bryce said to pick up beer at the Chevron.”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304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5: Firsthand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“Witnesses must have directly seen, heard, or experienced whatever it is they are testifying about.”</a:t>
            </a:r>
          </a:p>
          <a:p>
            <a:r>
              <a:rPr lang="en-US" dirty="0" smtClean="0"/>
              <a:t>Legal objection: Objection, Your Honor, the witness lacks firsthand knowledge</a:t>
            </a:r>
          </a:p>
          <a:p>
            <a:r>
              <a:rPr lang="en-US" dirty="0" smtClean="0"/>
              <a:t>Keep this objection in mind for when the witness is SPECULATING!!! </a:t>
            </a:r>
          </a:p>
        </p:txBody>
      </p:sp>
    </p:spTree>
    <p:extLst>
      <p:ext uri="{BB962C8B-B14F-4D97-AF65-F5344CB8AC3E}">
        <p14:creationId xmlns:p14="http://schemas.microsoft.com/office/powerpoint/2010/main" val="16129426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a nutshell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Rule 1: Leading Questions</a:t>
            </a:r>
          </a:p>
          <a:p>
            <a:r>
              <a:rPr lang="en-US" dirty="0" smtClean="0"/>
              <a:t>Rule 2: Narration</a:t>
            </a:r>
          </a:p>
          <a:p>
            <a:r>
              <a:rPr lang="en-US" dirty="0" smtClean="0"/>
              <a:t>Rule 3: Relevance</a:t>
            </a:r>
          </a:p>
          <a:p>
            <a:r>
              <a:rPr lang="en-US" dirty="0" smtClean="0"/>
              <a:t>Rule 4: Hearsay</a:t>
            </a:r>
          </a:p>
          <a:p>
            <a:r>
              <a:rPr lang="en-US" dirty="0" smtClean="0"/>
              <a:t>Rule 5: Firsthand Knowledge</a:t>
            </a:r>
          </a:p>
          <a:p>
            <a:r>
              <a:rPr lang="en-US" dirty="0" smtClean="0"/>
              <a:t>Rule 6: Opinions</a:t>
            </a:r>
          </a:p>
          <a:p>
            <a:r>
              <a:rPr lang="en-US" dirty="0" smtClean="0"/>
              <a:t>Rule 7: Opinions on the Ultimate Issue</a:t>
            </a:r>
          </a:p>
          <a:p>
            <a:r>
              <a:rPr lang="en-US" dirty="0" smtClean="0"/>
              <a:t>Rule 8: Additional Rules of Evidence</a:t>
            </a:r>
          </a:p>
          <a:p>
            <a:pPr lvl="1"/>
            <a:r>
              <a:rPr lang="en-US" dirty="0" smtClean="0"/>
              <a:t>One horse, one rider</a:t>
            </a:r>
          </a:p>
          <a:p>
            <a:pPr lvl="1"/>
            <a:r>
              <a:rPr lang="en-US" dirty="0" smtClean="0"/>
              <a:t>Cross is </a:t>
            </a:r>
            <a:r>
              <a:rPr lang="en-US" u="sng" dirty="0" smtClean="0"/>
              <a:t>not</a:t>
            </a:r>
            <a:r>
              <a:rPr lang="en-US" dirty="0" smtClean="0"/>
              <a:t> limited to the scope of direct</a:t>
            </a:r>
          </a:p>
          <a:p>
            <a:pPr lvl="1"/>
            <a:r>
              <a:rPr lang="en-US" dirty="0" smtClean="0"/>
              <a:t>Redirect is no more than two questions, and redirect IS limited to the scope of cross-examination</a:t>
            </a:r>
          </a:p>
          <a:p>
            <a:r>
              <a:rPr lang="en-US" dirty="0" smtClean="0"/>
              <a:t>Rule 9: Special Procedures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425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the witness have firsthand knowledge?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Kevin, on the witness stand: “All the people I live with are bad people.”</a:t>
            </a:r>
          </a:p>
        </p:txBody>
      </p:sp>
    </p:spTree>
    <p:extLst>
      <p:ext uri="{BB962C8B-B14F-4D97-AF65-F5344CB8AC3E}">
        <p14:creationId xmlns:p14="http://schemas.microsoft.com/office/powerpoint/2010/main" val="2377987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Does the witness have firsthand knowledge?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Jonathan, on the witness stand: “Cornell University has a severe heroin problem because heroin makes you feel </a:t>
            </a:r>
            <a:r>
              <a:rPr lang="en-US" dirty="0" err="1" smtClean="0"/>
              <a:t>soooooooooooooo</a:t>
            </a:r>
            <a:r>
              <a:rPr lang="en-US" dirty="0" smtClean="0"/>
              <a:t> </a:t>
            </a:r>
            <a:r>
              <a:rPr lang="en-US" dirty="0"/>
              <a:t>good.”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1160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Does the witness have firsthand knowledge?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Kathryn, on the witness stand: “Objectively, there is no better person in the world than Alex </a:t>
            </a:r>
            <a:r>
              <a:rPr lang="en-US" dirty="0" err="1"/>
              <a:t>Tijerina</a:t>
            </a:r>
            <a:r>
              <a:rPr lang="en-US" dirty="0"/>
              <a:t>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0076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Lack of firsthand knowledge?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Derek, on the witness stand: “Every Hemingway novel is better than The Great Gatsby.”</a:t>
            </a:r>
          </a:p>
        </p:txBody>
      </p:sp>
    </p:spTree>
    <p:extLst>
      <p:ext uri="{BB962C8B-B14F-4D97-AF65-F5344CB8AC3E}">
        <p14:creationId xmlns:p14="http://schemas.microsoft.com/office/powerpoint/2010/main" val="2247110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Lack of firsthand knowledge?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Molly, on the witness stand: “Rick punched that guy in the ear.”</a:t>
            </a:r>
          </a:p>
          <a:p>
            <a:pPr lvl="1"/>
            <a:r>
              <a:rPr lang="en-US" dirty="0"/>
              <a:t>Assume Molly was in Baton Rouge on the day in question, when Rick was in Houston. </a:t>
            </a:r>
          </a:p>
          <a:p>
            <a:pPr lvl="1"/>
            <a:r>
              <a:rPr lang="en-US" dirty="0"/>
              <a:t>Assume Molly was in Houston on the day in question, when Rick was in Houston. More facts needed?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99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6: Opinions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“Unless a witness is qualified as an expert in the appropriate field, such as medicine or ballistics, the witness may not give an opinion about matters relating to that field.”</a:t>
            </a:r>
          </a:p>
          <a:p>
            <a:r>
              <a:rPr lang="en-US" dirty="0" smtClean="0"/>
              <a:t>Exception: a lay witness may give an opinion based on common experience.</a:t>
            </a:r>
          </a:p>
          <a:p>
            <a:pPr lvl="1"/>
            <a:r>
              <a:rPr lang="en-US" dirty="0" smtClean="0"/>
              <a:t>Firsthand knowledge?</a:t>
            </a:r>
          </a:p>
          <a:p>
            <a:r>
              <a:rPr lang="en-US" dirty="0" smtClean="0"/>
              <a:t>Legal objection: Your Honor, this is an improper opinion. </a:t>
            </a:r>
          </a:p>
        </p:txBody>
      </p:sp>
    </p:spTree>
    <p:extLst>
      <p:ext uri="{BB962C8B-B14F-4D97-AF65-F5344CB8AC3E}">
        <p14:creationId xmlns:p14="http://schemas.microsoft.com/office/powerpoint/2010/main" val="10111641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 or improper opinion?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Eric, on the witness stand: “I think Dead Scalia is a charlatan and a fraud.”</a:t>
            </a:r>
          </a:p>
        </p:txBody>
      </p:sp>
    </p:spTree>
    <p:extLst>
      <p:ext uri="{BB962C8B-B14F-4D97-AF65-F5344CB8AC3E}">
        <p14:creationId xmlns:p14="http://schemas.microsoft.com/office/powerpoint/2010/main" val="1090855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 or improper opinion?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Derek: “When I wrecked my car, I knew my leg was broken” vs. “When I wrecked my car, I knew my femur had been severed in three </a:t>
            </a:r>
            <a:r>
              <a:rPr lang="en-US" dirty="0" smtClean="0"/>
              <a:t>parts and I tore my femoral artery.</a:t>
            </a:r>
            <a:r>
              <a:rPr lang="en-US" dirty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6056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 or improper opinion?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Rick: </a:t>
            </a:r>
            <a:r>
              <a:rPr lang="en-US" dirty="0" smtClean="0"/>
              <a:t>“In my opinion, kids do not have </a:t>
            </a:r>
            <a:r>
              <a:rPr lang="en-US" dirty="0"/>
              <a:t>a reasonable expectation of privacy when they’re at school.”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5499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Rule 7: Opinions on the Ultimate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“Witnesses, including experts, </a:t>
            </a:r>
            <a:r>
              <a:rPr lang="en-US" u="sng" dirty="0" smtClean="0"/>
              <a:t>cannot</a:t>
            </a:r>
            <a:r>
              <a:rPr lang="en-US" dirty="0" smtClean="0"/>
              <a:t> give opinions on the ultimate issue of the case: the guilt or innocence of the defendant or the liability of the parties. These are matters for the trier of fact to decide.” </a:t>
            </a:r>
          </a:p>
          <a:p>
            <a:r>
              <a:rPr lang="en-US" dirty="0" smtClean="0"/>
              <a:t>Legal objection: “Objection, Your Honor, this is an opinion on an ultimate issue”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990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first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admissibility of “evidence” (as an exhibit as well as testimony itself) in trial is often NOT cut and dry</a:t>
            </a:r>
          </a:p>
          <a:p>
            <a:r>
              <a:rPr lang="en-US" dirty="0" smtClean="0"/>
              <a:t>Admissibility is sometimes governed more by your ARGUMENT and less by the actual rules of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004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Objectionable?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Jonathan, on the witness stand: “The defendant is guilty of murder.”</a:t>
            </a:r>
          </a:p>
          <a:p>
            <a:r>
              <a:rPr lang="en-US" dirty="0" smtClean="0"/>
              <a:t>Molly, on the witness stand: “In my personal opinion, the defendant shouldn’t have done what he did, so in my opinion he’s guilty.” </a:t>
            </a:r>
          </a:p>
          <a:p>
            <a:r>
              <a:rPr lang="en-US" dirty="0" smtClean="0"/>
              <a:t>Derek, on the witness stand: “The defendant is guilty of being a narcissist.” </a:t>
            </a:r>
          </a:p>
        </p:txBody>
      </p:sp>
    </p:spTree>
    <p:extLst>
      <p:ext uri="{BB962C8B-B14F-4D97-AF65-F5344CB8AC3E}">
        <p14:creationId xmlns:p14="http://schemas.microsoft.com/office/powerpoint/2010/main" val="1151865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Objectionable?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Kathryn: “I think that the defendant shot and killed the victim with malice aforethought.”</a:t>
            </a:r>
          </a:p>
          <a:p>
            <a:r>
              <a:rPr lang="en-US" dirty="0" smtClean="0"/>
              <a:t>Kevin, in a murder trial: “I believe the defendant did nothing wrong.” </a:t>
            </a:r>
          </a:p>
          <a:p>
            <a:r>
              <a:rPr lang="en-US" dirty="0" smtClean="0"/>
              <a:t>Rick, in a murder trial: “I believe the defendant did nothing wrong; therefore, he is innocent.”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009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8: Additional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horse, one rider</a:t>
            </a:r>
          </a:p>
          <a:p>
            <a:r>
              <a:rPr lang="en-US" dirty="0" smtClean="0"/>
              <a:t>Cross-examination is </a:t>
            </a:r>
            <a:r>
              <a:rPr lang="en-US" u="sng" dirty="0" smtClean="0"/>
              <a:t>not</a:t>
            </a:r>
            <a:r>
              <a:rPr lang="en-US" dirty="0" smtClean="0"/>
              <a:t> limited to the scope of direct examination</a:t>
            </a:r>
          </a:p>
          <a:p>
            <a:r>
              <a:rPr lang="en-US" dirty="0" smtClean="0"/>
              <a:t>Redirect is limited to two questions and </a:t>
            </a:r>
            <a:r>
              <a:rPr lang="en-US" i="1" dirty="0" smtClean="0"/>
              <a:t>must be limited to the scope of cross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213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9: Special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 of Documents or Physical Evidence</a:t>
            </a:r>
          </a:p>
          <a:p>
            <a:pPr lvl="1"/>
            <a:r>
              <a:rPr lang="en-US" dirty="0" smtClean="0"/>
              <a:t>Predicate</a:t>
            </a:r>
          </a:p>
          <a:p>
            <a:pPr lvl="1"/>
            <a:r>
              <a:rPr lang="en-US" dirty="0" smtClean="0"/>
              <a:t>“Can you please identify this item?”</a:t>
            </a:r>
          </a:p>
          <a:p>
            <a:pPr lvl="1"/>
            <a:r>
              <a:rPr lang="en-US" dirty="0" smtClean="0"/>
              <a:t>Lead on cross</a:t>
            </a:r>
          </a:p>
          <a:p>
            <a:r>
              <a:rPr lang="en-US" dirty="0" smtClean="0"/>
              <a:t>Moving the Document or Item Into Evidence</a:t>
            </a:r>
          </a:p>
          <a:p>
            <a:r>
              <a:rPr lang="en-US" dirty="0" smtClean="0"/>
              <a:t>When to object?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781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9: Special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Impeachment</a:t>
            </a:r>
          </a:p>
          <a:p>
            <a:pPr lvl="1"/>
            <a:r>
              <a:rPr lang="en-US" dirty="0" smtClean="0"/>
              <a:t>Prior conduct</a:t>
            </a:r>
          </a:p>
          <a:p>
            <a:pPr lvl="1"/>
            <a:r>
              <a:rPr lang="en-US" dirty="0" smtClean="0"/>
              <a:t>Criminal convictions</a:t>
            </a:r>
          </a:p>
          <a:p>
            <a:pPr lvl="1"/>
            <a:r>
              <a:rPr lang="en-US" dirty="0" smtClean="0"/>
              <a:t>Past inconsistent statement</a:t>
            </a:r>
          </a:p>
          <a:p>
            <a:r>
              <a:rPr lang="en-US" dirty="0" smtClean="0"/>
              <a:t>Step 1: Repeat statement from direct that contradicts the affidavit</a:t>
            </a:r>
          </a:p>
          <a:p>
            <a:r>
              <a:rPr lang="en-US" dirty="0" smtClean="0"/>
              <a:t>Step 2: Introduce affidavit for ID </a:t>
            </a:r>
          </a:p>
          <a:p>
            <a:r>
              <a:rPr lang="en-US" dirty="0" smtClean="0"/>
              <a:t>Step 3: Have the witness read from his or her affidavit the part that contradicts the statement</a:t>
            </a:r>
          </a:p>
          <a:p>
            <a:r>
              <a:rPr lang="en-US" dirty="0" smtClean="0"/>
              <a:t>MUST HAVE CONTRADICTED AFFIDAVIT ON DIRECT FOR PROPER IMPEACHMENT???</a:t>
            </a:r>
          </a:p>
          <a:p>
            <a:pPr lvl="1"/>
            <a:r>
              <a:rPr lang="en-US" dirty="0" smtClean="0"/>
              <a:t>Nah!!!!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41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9: Special Procedures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Qualifying an expert</a:t>
            </a:r>
          </a:p>
          <a:p>
            <a:r>
              <a:rPr lang="en-US" dirty="0" smtClean="0"/>
              <a:t>There are two steps: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Lay a foundation for expert status (knowledge, skill, training, and/or experience)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Tender the witness as an expert</a:t>
            </a:r>
          </a:p>
          <a:p>
            <a:pPr marL="1371600" lvl="2" indent="-514350"/>
            <a:r>
              <a:rPr lang="en-US" dirty="0" smtClean="0"/>
              <a:t>“Your Honor, at this time the defense tenders Molly </a:t>
            </a:r>
            <a:r>
              <a:rPr lang="en-US" dirty="0" err="1" smtClean="0"/>
              <a:t>Bagshaw</a:t>
            </a:r>
            <a:r>
              <a:rPr lang="en-US" dirty="0" smtClean="0"/>
              <a:t> as an expert in sociology.” </a:t>
            </a:r>
          </a:p>
          <a:p>
            <a:pPr marL="571500" indent="-514350"/>
            <a:r>
              <a:rPr lang="en-US" dirty="0" smtClean="0"/>
              <a:t>Strategy: the scope of expertise</a:t>
            </a:r>
          </a:p>
          <a:p>
            <a:pPr marL="571500" indent="-514350"/>
            <a:r>
              <a:rPr lang="en-US" i="1" dirty="0" smtClean="0"/>
              <a:t>But see </a:t>
            </a:r>
            <a:r>
              <a:rPr lang="en-US" dirty="0" smtClean="0"/>
              <a:t>Rule 7, Opinions on an Ultimate Issue: experts cannot give opinions on ultimate issues</a:t>
            </a:r>
          </a:p>
          <a:p>
            <a:pPr marL="571500" indent="-514350"/>
            <a:r>
              <a:rPr lang="en-US" dirty="0" smtClean="0"/>
              <a:t>Are there any experts in our fact pattern?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119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first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Objection: argumentative!!!</a:t>
            </a:r>
          </a:p>
          <a:p>
            <a:r>
              <a:rPr lang="en-US" dirty="0" smtClean="0"/>
              <a:t>While there doesn’t appear to be anything in the Simplified Rules of Evidence regarding objecting to argumentation during opening statements, </a:t>
            </a:r>
            <a:r>
              <a:rPr lang="en-US" b="1" i="1" dirty="0" smtClean="0"/>
              <a:t>I am instructing my kids to object on opening for argumentation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64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1: Leading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“A ‘leading’ question is one that suggests the answer desired by the questioner, usually by stating some facts not previously discussed and then asking the witness to give a yes or no answer.”</a:t>
            </a:r>
          </a:p>
          <a:p>
            <a:r>
              <a:rPr lang="en-US" dirty="0" smtClean="0"/>
              <a:t>When can you lead? When can’t you lead?</a:t>
            </a:r>
          </a:p>
          <a:p>
            <a:r>
              <a:rPr lang="en-US" dirty="0">
                <a:hlinkClick r:id="rId2"/>
              </a:rPr>
              <a:t>https://www.youtube.com/watch?v=dBP2if0l-</a:t>
            </a:r>
            <a:r>
              <a:rPr lang="en-US" dirty="0" smtClean="0">
                <a:hlinkClick r:id="rId2"/>
              </a:rPr>
              <a:t>a8</a:t>
            </a:r>
            <a:r>
              <a:rPr lang="en-US" dirty="0" smtClean="0"/>
              <a:t> (start at 7:56, end at 10:30)</a:t>
            </a:r>
          </a:p>
          <a:p>
            <a:pPr lvl="1"/>
            <a:r>
              <a:rPr lang="en-US" dirty="0" smtClean="0"/>
              <a:t>“the lawyer sings the song”</a:t>
            </a:r>
          </a:p>
          <a:p>
            <a:r>
              <a:rPr lang="en-US" dirty="0" smtClean="0"/>
              <a:t>Legal objection: Objection, Your Honor: leading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9629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Rephrase Into Leading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 the Golden State Warriors the most unlikeable team in the NBA?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you enjoy prosecuting juveniles?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Does Harvard have the best rowing team in the Ivy League?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 you a Hemingway Man?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Sorry, Kevin, I’ve got nothing for </a:t>
            </a:r>
            <a:r>
              <a:rPr lang="en-US" dirty="0" err="1" smtClean="0"/>
              <a:t>ya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52263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2: Narration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“Narration occurs when the witness provides more information than the question called for.”</a:t>
            </a:r>
          </a:p>
          <a:p>
            <a:r>
              <a:rPr lang="en-US" dirty="0" smtClean="0"/>
              <a:t>Who would object to narration? Direct or cross examiner?</a:t>
            </a:r>
          </a:p>
          <a:p>
            <a:r>
              <a:rPr lang="en-US" dirty="0" smtClean="0"/>
              <a:t>Tip: You don’t want to annoy the judge with petty objections, but you also don’t want to let a witness tell his or her “life story”</a:t>
            </a:r>
          </a:p>
          <a:p>
            <a:r>
              <a:rPr lang="en-US" dirty="0" smtClean="0"/>
              <a:t>Legal objection: Objection, Your Honor: narrative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251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3: Relevance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“Questions and answers must relate to the subject matter of the case; this is called ‘relevance.’ Questions or answers that do not relate to the case are ‘irrelevant.’”</a:t>
            </a:r>
          </a:p>
          <a:p>
            <a:r>
              <a:rPr lang="en-US" dirty="0" smtClean="0"/>
              <a:t>Legal objection: Objection, Your Honor: relevance (or some derivation therefrom)</a:t>
            </a:r>
          </a:p>
          <a:p>
            <a:r>
              <a:rPr lang="en-US" dirty="0" smtClean="0"/>
              <a:t>Strict or loose standard?</a:t>
            </a:r>
          </a:p>
          <a:p>
            <a:pPr lvl="1"/>
            <a:r>
              <a:rPr lang="en-US" dirty="0" smtClean="0"/>
              <a:t>“One yard up the football field”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7315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 trial where the defendant is accused of murder and takes the stand, the defense attorney asks, on direct-examination, what time the defendant is done with work on Fridays. The prosecutor objects to relevance.</a:t>
            </a:r>
          </a:p>
          <a:p>
            <a:r>
              <a:rPr lang="en-US" dirty="0" smtClean="0"/>
              <a:t>If you’re the defense attorney, what is your response?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781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1023</TotalTime>
  <Words>1721</Words>
  <Application>Microsoft Macintosh PowerPoint</Application>
  <PresentationFormat>On-screen Show (4:3)</PresentationFormat>
  <Paragraphs>140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 Black </vt:lpstr>
      <vt:lpstr>Simplified Rules of Evidence</vt:lpstr>
      <vt:lpstr>In a nutshell…</vt:lpstr>
      <vt:lpstr>But first…</vt:lpstr>
      <vt:lpstr>But first…</vt:lpstr>
      <vt:lpstr>Rule 1: Leading Questions</vt:lpstr>
      <vt:lpstr>Rephrase Into Leading Questions</vt:lpstr>
      <vt:lpstr>Rule 2: Narration</vt:lpstr>
      <vt:lpstr>Rule 3: Relevance</vt:lpstr>
      <vt:lpstr>Thought Experiments</vt:lpstr>
      <vt:lpstr>Thought Experiments</vt:lpstr>
      <vt:lpstr>Thought Experiments</vt:lpstr>
      <vt:lpstr>Rule 4: Hearsay</vt:lpstr>
      <vt:lpstr>Hearsay?</vt:lpstr>
      <vt:lpstr>Hearsay?</vt:lpstr>
      <vt:lpstr>Hearsay?</vt:lpstr>
      <vt:lpstr>Hearsay?</vt:lpstr>
      <vt:lpstr>Hearsay?</vt:lpstr>
      <vt:lpstr>Hearsay?</vt:lpstr>
      <vt:lpstr>Rule 5: Firsthand Knowledge</vt:lpstr>
      <vt:lpstr>Does the witness have firsthand knowledge?</vt:lpstr>
      <vt:lpstr>Does the witness have firsthand knowledge?</vt:lpstr>
      <vt:lpstr>Does the witness have firsthand knowledge?</vt:lpstr>
      <vt:lpstr>Lack of firsthand knowledge?</vt:lpstr>
      <vt:lpstr>Lack of firsthand knowledge?</vt:lpstr>
      <vt:lpstr>Rule 6: Opinions</vt:lpstr>
      <vt:lpstr>Proper or improper opinion?</vt:lpstr>
      <vt:lpstr>Proper or improper opinion?</vt:lpstr>
      <vt:lpstr>Proper or improper opinion?</vt:lpstr>
      <vt:lpstr>Rule 7: Opinions on the Ultimate Issue</vt:lpstr>
      <vt:lpstr>Objectionable?</vt:lpstr>
      <vt:lpstr>Objectionable?</vt:lpstr>
      <vt:lpstr>Rule 8: Additional Rules</vt:lpstr>
      <vt:lpstr>Rule 9: Special Procedures</vt:lpstr>
      <vt:lpstr>Rule 9: Special Procedures</vt:lpstr>
      <vt:lpstr>Rule 9: Special Procedures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Simplified Rules of Evidence</dc:title>
  <dc:creator>Eric Sundin</dc:creator>
  <cp:lastModifiedBy>Eric Sundin</cp:lastModifiedBy>
  <cp:revision>39</cp:revision>
  <dcterms:created xsi:type="dcterms:W3CDTF">2018-02-10T22:24:30Z</dcterms:created>
  <dcterms:modified xsi:type="dcterms:W3CDTF">2018-02-11T15:27:31Z</dcterms:modified>
</cp:coreProperties>
</file>