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61" r:id="rId5"/>
    <p:sldId id="262" r:id="rId6"/>
    <p:sldId id="263" r:id="rId7"/>
    <p:sldId id="264" r:id="rId8"/>
    <p:sldId id="265" r:id="rId9"/>
    <p:sldId id="266" r:id="rId10"/>
    <p:sldId id="268" r:id="rId11"/>
    <p:sldId id="269" r:id="rId12"/>
    <p:sldId id="270" r:id="rId13"/>
    <p:sldId id="271" r:id="rId14"/>
    <p:sldId id="272" r:id="rId15"/>
    <p:sldId id="273" r:id="rId16"/>
    <p:sldId id="274" r:id="rId17"/>
    <p:sldId id="275" r:id="rId18"/>
    <p:sldId id="276" r:id="rId19"/>
    <p:sldId id="277" r:id="rId20"/>
    <p:sldId id="27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116" d="100"/>
          <a:sy n="116" d="100"/>
        </p:scale>
        <p:origin x="2022"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5194A9-A0D8-4A79-9A4A-EE390226AA1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03538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6FDDCE-33DA-4A50-962C-3A3F18030AE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5262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935A646-70EE-45DC-BC4B-328106F0ADB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47864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927100"/>
            <a:ext cx="11988800" cy="4495800"/>
            <a:chOff x="0" y="584"/>
            <a:chExt cx="5664" cy="2832"/>
          </a:xfrm>
        </p:grpSpPr>
        <p:sp>
          <p:nvSpPr>
            <p:cNvPr id="5"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2400" smtClean="0">
                <a:solidFill>
                  <a:srgbClr val="000000"/>
                </a:solidFill>
                <a:latin typeface="Times New Roman" pitchFamily="18" charset="0"/>
              </a:endParaRPr>
            </a:p>
          </p:txBody>
        </p:sp>
        <p:sp>
          <p:nvSpPr>
            <p:cNvPr id="6"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2400" smtClean="0">
                <a:solidFill>
                  <a:srgbClr val="000000"/>
                </a:solidFill>
                <a:latin typeface="Times New Roman" pitchFamily="18" charset="0"/>
              </a:endParaRPr>
            </a:p>
          </p:txBody>
        </p:sp>
        <p:sp>
          <p:nvSpPr>
            <p:cNvPr id="7" name="AutoShape 5"/>
            <p:cNvSpPr>
              <a:spLocks noChangeArrowheads="1"/>
            </p:cNvSpPr>
            <p:nvPr userDrawn="1"/>
          </p:nvSpPr>
          <p:spPr bwMode="blackWhite">
            <a:xfrm>
              <a:off x="0" y="872"/>
              <a:ext cx="5664" cy="1152"/>
            </a:xfrm>
            <a:custGeom>
              <a:avLst/>
              <a:gdLst>
                <a:gd name="T0" fmla="*/ 0 w 4917"/>
                <a:gd name="T1" fmla="*/ 0 h 1000"/>
                <a:gd name="T2" fmla="*/ 354093 w 4917"/>
                <a:gd name="T3" fmla="*/ 0 h 1000"/>
                <a:gd name="T4" fmla="*/ 394250 w 4917"/>
                <a:gd name="T5" fmla="*/ 40226 h 1000"/>
                <a:gd name="T6" fmla="*/ 354172 w 4917"/>
                <a:gd name="T7" fmla="*/ 80301 h 1000"/>
                <a:gd name="T8" fmla="*/ 0 w 4917"/>
                <a:gd name="T9" fmla="*/ 80317 h 1000"/>
                <a:gd name="T10" fmla="*/ 0 60000 65536"/>
                <a:gd name="T11" fmla="*/ 0 60000 65536"/>
                <a:gd name="T12" fmla="*/ 0 60000 65536"/>
                <a:gd name="T13" fmla="*/ 0 60000 65536"/>
                <a:gd name="T14" fmla="*/ 0 60000 65536"/>
                <a:gd name="T15" fmla="*/ 0 w 4917"/>
                <a:gd name="T16" fmla="*/ 0 h 1000"/>
                <a:gd name="T17" fmla="*/ 2459 w 4917"/>
                <a:gd name="T18" fmla="*/ 1000 h 1000"/>
              </a:gdLst>
              <a:ahLst/>
              <a:cxnLst>
                <a:cxn ang="T10">
                  <a:pos x="T0" y="T1"/>
                </a:cxn>
                <a:cxn ang="T11">
                  <a:pos x="T2" y="T3"/>
                </a:cxn>
                <a:cxn ang="T12">
                  <a:pos x="T4" y="T5"/>
                </a:cxn>
                <a:cxn ang="T13">
                  <a:pos x="T6" y="T7"/>
                </a:cxn>
                <a:cxn ang="T14">
                  <a:pos x="T8" y="T9"/>
                </a:cxn>
              </a:cxnLst>
              <a:rect l="T15" t="T16" r="T17" b="T18"/>
              <a:pathLst>
                <a:path w="4917" h="1000">
                  <a:moveTo>
                    <a:pt x="0" y="0"/>
                  </a:moveTo>
                  <a:lnTo>
                    <a:pt x="4416" y="0"/>
                  </a:lnTo>
                  <a:cubicBezTo>
                    <a:pt x="4693" y="0"/>
                    <a:pt x="4917" y="223"/>
                    <a:pt x="4917" y="500"/>
                  </a:cubicBezTo>
                  <a:cubicBezTo>
                    <a:pt x="4917" y="776"/>
                    <a:pt x="4693" y="999"/>
                    <a:pt x="4417" y="999"/>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sz="1800">
                <a:solidFill>
                  <a:srgbClr val="000000"/>
                </a:solidFill>
                <a:ea typeface="ＭＳ Ｐゴシック" pitchFamily="34" charset="-128"/>
              </a:endParaRPr>
            </a:p>
          </p:txBody>
        </p:sp>
        <p:sp>
          <p:nvSpPr>
            <p:cNvPr id="8" name="Line 6"/>
            <p:cNvSpPr>
              <a:spLocks noChangeShapeType="1"/>
            </p:cNvSpPr>
            <p:nvPr userDrawn="1"/>
          </p:nvSpPr>
          <p:spPr bwMode="auto">
            <a:xfrm>
              <a:off x="0" y="1928"/>
              <a:ext cx="5232" cy="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1800">
                <a:solidFill>
                  <a:srgbClr val="000000"/>
                </a:solidFill>
                <a:ea typeface="ＭＳ Ｐゴシック" pitchFamily="34" charset="-128"/>
              </a:endParaRPr>
            </a:p>
          </p:txBody>
        </p:sp>
      </p:grpSp>
      <p:sp>
        <p:nvSpPr>
          <p:cNvPr id="20487" name="Rectangle 7"/>
          <p:cNvSpPr>
            <a:spLocks noGrp="1" noChangeArrowheads="1"/>
          </p:cNvSpPr>
          <p:nvPr>
            <p:ph type="ctrTitle"/>
          </p:nvPr>
        </p:nvSpPr>
        <p:spPr>
          <a:xfrm>
            <a:off x="304800" y="1427164"/>
            <a:ext cx="10769600" cy="1609725"/>
          </a:xfrm>
        </p:spPr>
        <p:txBody>
          <a:bodyPr/>
          <a:lstStyle>
            <a:lvl1pPr>
              <a:defRPr sz="4600"/>
            </a:lvl1pPr>
          </a:lstStyle>
          <a:p>
            <a:r>
              <a:rPr lang="en-US"/>
              <a:t>Click to edit Master title style</a:t>
            </a:r>
          </a:p>
        </p:txBody>
      </p:sp>
      <p:sp>
        <p:nvSpPr>
          <p:cNvPr id="20488" name="Rectangle 8"/>
          <p:cNvSpPr>
            <a:spLocks noGrp="1" noChangeArrowheads="1"/>
          </p:cNvSpPr>
          <p:nvPr>
            <p:ph type="subTitle" idx="1"/>
          </p:nvPr>
        </p:nvSpPr>
        <p:spPr>
          <a:xfrm>
            <a:off x="1422400" y="3441700"/>
            <a:ext cx="8839200" cy="1676400"/>
          </a:xfrm>
        </p:spPr>
        <p:txBody>
          <a:bodyPr/>
          <a:lstStyle>
            <a:lvl1pPr marL="0" indent="0">
              <a:buFont typeface="Wingdings" charset="2"/>
              <a:buNone/>
              <a:defRPr/>
            </a:lvl1pPr>
          </a:lstStyle>
          <a:p>
            <a:r>
              <a:rPr lang="en-US"/>
              <a:t>Click to edit Master subtitle style</a:t>
            </a:r>
          </a:p>
        </p:txBody>
      </p:sp>
      <p:sp>
        <p:nvSpPr>
          <p:cNvPr id="9" name="Rectangle 9"/>
          <p:cNvSpPr>
            <a:spLocks noGrp="1" noChangeArrowheads="1"/>
          </p:cNvSpPr>
          <p:nvPr>
            <p:ph type="dt" sz="half" idx="10"/>
          </p:nvPr>
        </p:nvSpPr>
        <p:spPr>
          <a:xfrm>
            <a:off x="609600" y="6248400"/>
            <a:ext cx="2844800" cy="471488"/>
          </a:xfrm>
        </p:spPr>
        <p:txBody>
          <a:bodyPr/>
          <a:lstStyle>
            <a:lvl1pPr>
              <a:defRPr/>
            </a:lvl1pPr>
          </a:lstStyle>
          <a:p>
            <a:pPr>
              <a:defRPr/>
            </a:pPr>
            <a:endParaRPr lang="en-US">
              <a:solidFill>
                <a:srgbClr val="000000"/>
              </a:solidFill>
            </a:endParaRPr>
          </a:p>
        </p:txBody>
      </p:sp>
      <p:sp>
        <p:nvSpPr>
          <p:cNvPr id="10" name="Rectangle 10"/>
          <p:cNvSpPr>
            <a:spLocks noGrp="1" noChangeArrowheads="1"/>
          </p:cNvSpPr>
          <p:nvPr>
            <p:ph type="ftr" sz="quarter" idx="11"/>
          </p:nvPr>
        </p:nvSpPr>
        <p:spPr>
          <a:xfrm>
            <a:off x="4165600" y="6253163"/>
            <a:ext cx="3860800" cy="457200"/>
          </a:xfrm>
        </p:spPr>
        <p:txBody>
          <a:bodyPr/>
          <a:lstStyle>
            <a:lvl1pPr>
              <a:defRPr/>
            </a:lvl1pPr>
          </a:lstStyle>
          <a:p>
            <a:pPr>
              <a:defRPr/>
            </a:pPr>
            <a:endParaRPr lang="en-US">
              <a:solidFill>
                <a:srgbClr val="000000"/>
              </a:solidFill>
            </a:endParaRPr>
          </a:p>
        </p:txBody>
      </p:sp>
      <p:sp>
        <p:nvSpPr>
          <p:cNvPr id="11" name="Rectangle 11"/>
          <p:cNvSpPr>
            <a:spLocks noGrp="1" noChangeArrowheads="1"/>
          </p:cNvSpPr>
          <p:nvPr>
            <p:ph type="sldNum" sz="quarter" idx="12"/>
          </p:nvPr>
        </p:nvSpPr>
        <p:spPr>
          <a:xfrm>
            <a:off x="8737600" y="6248400"/>
            <a:ext cx="2844800" cy="471488"/>
          </a:xfrm>
        </p:spPr>
        <p:txBody>
          <a:bodyPr/>
          <a:lstStyle>
            <a:lvl1pPr>
              <a:defRPr/>
            </a:lvl1pPr>
          </a:lstStyle>
          <a:p>
            <a:pPr>
              <a:defRPr/>
            </a:pPr>
            <a:fld id="{86C3749C-AA56-4D78-A938-BE287C360E5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5066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A71CD87F-9071-4DAD-A9E1-DDD3FCC3D99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264304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AF55B3F7-95DD-4D6C-A93B-5F4337A3EDD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78356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0"/>
            <a:ext cx="51816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0"/>
            <a:ext cx="51816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005DBA51-C6CC-46F2-9429-AC12D4390C0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16145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0"/>
          <p:cNvSpPr>
            <a:spLocks noGrp="1" noChangeArrowheads="1"/>
          </p:cNvSpPr>
          <p:nvPr>
            <p:ph type="sldNum" sz="quarter" idx="12"/>
          </p:nvPr>
        </p:nvSpPr>
        <p:spPr>
          <a:ln/>
        </p:spPr>
        <p:txBody>
          <a:bodyPr/>
          <a:lstStyle>
            <a:lvl1pPr>
              <a:defRPr/>
            </a:lvl1pPr>
          </a:lstStyle>
          <a:p>
            <a:pPr>
              <a:defRPr/>
            </a:pPr>
            <a:fld id="{D614C220-A5DA-4164-9247-A6DC54B096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305682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sldNum" sz="quarter" idx="12"/>
          </p:nvPr>
        </p:nvSpPr>
        <p:spPr>
          <a:ln/>
        </p:spPr>
        <p:txBody>
          <a:bodyPr/>
          <a:lstStyle>
            <a:lvl1pPr>
              <a:defRPr/>
            </a:lvl1pPr>
          </a:lstStyle>
          <a:p>
            <a:pPr>
              <a:defRPr/>
            </a:pPr>
            <a:fld id="{DF9C07CC-2C67-414E-9D64-13B45D3E8BB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6708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0"/>
          <p:cNvSpPr>
            <a:spLocks noGrp="1" noChangeArrowheads="1"/>
          </p:cNvSpPr>
          <p:nvPr>
            <p:ph type="sldNum" sz="quarter" idx="12"/>
          </p:nvPr>
        </p:nvSpPr>
        <p:spPr>
          <a:ln/>
        </p:spPr>
        <p:txBody>
          <a:bodyPr/>
          <a:lstStyle>
            <a:lvl1pPr>
              <a:defRPr/>
            </a:lvl1pPr>
          </a:lstStyle>
          <a:p>
            <a:pPr>
              <a:defRPr/>
            </a:pPr>
            <a:fld id="{4F542DE9-F264-4F26-9299-C7A6B52B8F5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323863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404F5C01-5E15-43B6-9802-197AAC3355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15722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92D57E-0E73-4C00-83CA-8E431CB9D7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53621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C8D30738-4AC7-4219-8444-EBBBF05C926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355175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417A9EE5-86A2-4226-A858-D3FD3C5B418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07268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00018" y="228600"/>
            <a:ext cx="2779183"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60351" y="228600"/>
            <a:ext cx="8136467"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0B1FA28F-B117-4816-9B41-FB7A08C40DD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80575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60352" y="228600"/>
            <a:ext cx="10687049"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0"/>
            <a:ext cx="105664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12800" y="3886200"/>
            <a:ext cx="10566400"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0"/>
          <p:cNvSpPr>
            <a:spLocks noGrp="1" noChangeArrowheads="1"/>
          </p:cNvSpPr>
          <p:nvPr>
            <p:ph type="sldNum" sz="quarter" idx="12"/>
          </p:nvPr>
        </p:nvSpPr>
        <p:spPr>
          <a:ln/>
        </p:spPr>
        <p:txBody>
          <a:bodyPr/>
          <a:lstStyle>
            <a:lvl1pPr>
              <a:defRPr/>
            </a:lvl1pPr>
          </a:lstStyle>
          <a:p>
            <a:pPr>
              <a:defRPr/>
            </a:pPr>
            <a:fld id="{0340DCF0-11D9-495B-B0A1-B1D1CA0C8C1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28459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60352" y="228600"/>
            <a:ext cx="10687049" cy="914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812800" y="1600200"/>
            <a:ext cx="10566400" cy="4419600"/>
          </a:xfrm>
        </p:spPr>
        <p:txBody>
          <a:bodyPr/>
          <a:lstStyle/>
          <a:p>
            <a:pPr lvl="0"/>
            <a:endParaRPr lang="en-US" noProof="0"/>
          </a:p>
        </p:txBody>
      </p:sp>
      <p:sp>
        <p:nvSpPr>
          <p:cNvPr id="4" name="Rectangle 8"/>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sldNum" sz="quarter" idx="12"/>
          </p:nvPr>
        </p:nvSpPr>
        <p:spPr>
          <a:ln/>
        </p:spPr>
        <p:txBody>
          <a:bodyPr/>
          <a:lstStyle>
            <a:lvl1pPr>
              <a:defRPr/>
            </a:lvl1pPr>
          </a:lstStyle>
          <a:p>
            <a:pPr>
              <a:defRPr/>
            </a:pPr>
            <a:fld id="{6A6D64DC-38D4-4A65-B38F-ADB2324F79B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995881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Rectangle 6"/>
          <p:cNvSpPr txBox="1">
            <a:spLocks noChangeArrowheads="1"/>
          </p:cNvSpPr>
          <p:nvPr userDrawn="1"/>
        </p:nvSpPr>
        <p:spPr>
          <a:xfrm>
            <a:off x="0" y="6567488"/>
            <a:ext cx="12192000" cy="290512"/>
          </a:xfrm>
          <a:prstGeom prst="rect">
            <a:avLst/>
          </a:prstGeom>
          <a:solidFill>
            <a:schemeClr val="accent6"/>
          </a:solidFill>
          <a:ln/>
        </p:spPr>
        <p:txBody>
          <a:bodyPr/>
          <a:lstStyle/>
          <a:p>
            <a:pPr marL="1187450" fontAlgn="base">
              <a:spcBef>
                <a:spcPct val="0"/>
              </a:spcBef>
              <a:spcAft>
                <a:spcPct val="0"/>
              </a:spcAft>
              <a:defRPr/>
            </a:pPr>
            <a:r>
              <a:rPr lang="en-US" sz="1100" dirty="0">
                <a:solidFill>
                  <a:srgbClr val="FFFFFF"/>
                </a:solidFill>
                <a:ea typeface="ＭＳ Ｐゴシック" pitchFamily="34" charset="-128"/>
              </a:rPr>
              <a:t>American Institute of CPAs</a:t>
            </a:r>
          </a:p>
        </p:txBody>
      </p:sp>
      <p:sp>
        <p:nvSpPr>
          <p:cNvPr id="3" name="Rectangle 2"/>
          <p:cNvSpPr/>
          <p:nvPr userDrawn="1"/>
        </p:nvSpPr>
        <p:spPr>
          <a:xfrm>
            <a:off x="0" y="0"/>
            <a:ext cx="12192000" cy="13335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base">
              <a:spcBef>
                <a:spcPct val="0"/>
              </a:spcBef>
              <a:spcAft>
                <a:spcPct val="0"/>
              </a:spcAft>
              <a:defRPr/>
            </a:pPr>
            <a:endParaRPr lang="en-US" sz="1800" dirty="0">
              <a:solidFill>
                <a:srgbClr val="FFFFFF"/>
              </a:solidFill>
              <a:ea typeface="ＭＳ Ｐゴシック" pitchFamily="-64" charset="-128"/>
              <a:cs typeface="ＭＳ Ｐゴシック" pitchFamily="-64" charset="-128"/>
            </a:endParaRPr>
          </a:p>
        </p:txBody>
      </p:sp>
      <p:pic>
        <p:nvPicPr>
          <p:cNvPr id="4" name="Picture 12" descr="AICPA Web_wht.eps"/>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94267" y="6599238"/>
            <a:ext cx="857251"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6"/>
          <p:cNvSpPr>
            <a:spLocks noGrp="1"/>
          </p:cNvSpPr>
          <p:nvPr>
            <p:ph type="sldNum" sz="quarter" idx="10"/>
          </p:nvPr>
        </p:nvSpPr>
        <p:spPr/>
        <p:txBody>
          <a:bodyPr/>
          <a:lstStyle>
            <a:lvl1pPr>
              <a:defRPr/>
            </a:lvl1pPr>
          </a:lstStyle>
          <a:p>
            <a:pPr>
              <a:defRPr/>
            </a:pPr>
            <a:fld id="{FED50BF6-88FA-4751-BD09-CFE2AA0409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7407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DA5BBE-B45C-4438-9E33-02FE0A96486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99700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526011E-B483-493E-8643-7A23C4875F8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70934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D7E279C-4B41-4132-8FA8-12CCB2AB06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47323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C171B83-CA17-474C-81AA-632E366966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76877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2B740F3-4467-4441-9574-5C982F6B44A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03415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B9A4B88-EAD5-470F-B46C-375641077D5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37979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7008984-4DF4-40FF-B12D-57C267DEAC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99145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400">
                <a:latin typeface="Arial" charset="0"/>
                <a:ea typeface="+mn-ea"/>
                <a:cs typeface="+mn-cs"/>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mn-ea"/>
                <a:cs typeface="+mn-cs"/>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atin typeface="Arial" pitchFamily="34" charset="0"/>
              </a:defRPr>
            </a:lvl1pPr>
          </a:lstStyle>
          <a:p>
            <a:pPr fontAlgn="base">
              <a:spcBef>
                <a:spcPct val="0"/>
              </a:spcBef>
              <a:spcAft>
                <a:spcPct val="0"/>
              </a:spcAft>
              <a:defRPr/>
            </a:pPr>
            <a:fld id="{D8E607C2-33CA-497C-AF6E-A7FBD6DF8DBA}"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273694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a:defRPr>
      </a:lvl5pPr>
      <a:lvl6pPr marL="457200" algn="ctr" rtl="0" eaLnBrk="0" fontAlgn="base" hangingPunct="0">
        <a:spcBef>
          <a:spcPct val="0"/>
        </a:spcBef>
        <a:spcAft>
          <a:spcPct val="0"/>
        </a:spcAft>
        <a:defRPr sz="4400">
          <a:solidFill>
            <a:schemeClr val="tx2"/>
          </a:solidFill>
          <a:latin typeface="Arial" charset="0"/>
          <a:ea typeface="ＭＳ Ｐゴシック" charset="-128"/>
        </a:defRPr>
      </a:lvl6pPr>
      <a:lvl7pPr marL="914400" algn="ctr" rtl="0" eaLnBrk="0" fontAlgn="base" hangingPunct="0">
        <a:spcBef>
          <a:spcPct val="0"/>
        </a:spcBef>
        <a:spcAft>
          <a:spcPct val="0"/>
        </a:spcAft>
        <a:defRPr sz="4400">
          <a:solidFill>
            <a:schemeClr val="tx2"/>
          </a:solidFill>
          <a:latin typeface="Arial" charset="0"/>
          <a:ea typeface="ＭＳ Ｐゴシック" charset="-128"/>
        </a:defRPr>
      </a:lvl7pPr>
      <a:lvl8pPr marL="1371600" algn="ctr" rtl="0" eaLnBrk="0" fontAlgn="base" hangingPunct="0">
        <a:spcBef>
          <a:spcPct val="0"/>
        </a:spcBef>
        <a:spcAft>
          <a:spcPct val="0"/>
        </a:spcAft>
        <a:defRPr sz="4400">
          <a:solidFill>
            <a:schemeClr val="tx2"/>
          </a:solidFill>
          <a:latin typeface="Arial" charset="0"/>
          <a:ea typeface="ＭＳ Ｐゴシック" charset="-128"/>
        </a:defRPr>
      </a:lvl8pPr>
      <a:lvl9pPr marL="1828800" algn="ctr" rtl="0" eaLnBrk="0" fontAlgn="base" hangingPunct="0">
        <a:spcBef>
          <a:spcPct val="0"/>
        </a:spcBef>
        <a:spcAft>
          <a:spcPct val="0"/>
        </a:spcAft>
        <a:defRPr sz="4400">
          <a:solidFill>
            <a:schemeClr val="tx2"/>
          </a:solidFill>
          <a:latin typeface="Arial" charset="0"/>
          <a:ea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a:defRPr>
      </a:lvl2pPr>
      <a:lvl3pPr marL="1143000" indent="-228600" algn="l" rtl="0" eaLnBrk="0" fontAlgn="base" hangingPunct="0">
        <a:spcBef>
          <a:spcPct val="20000"/>
        </a:spcBef>
        <a:spcAft>
          <a:spcPct val="0"/>
        </a:spcAft>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har char="–"/>
        <a:defRPr sz="2000">
          <a:solidFill>
            <a:schemeClr val="tx1"/>
          </a:solidFill>
          <a:latin typeface="+mn-lt"/>
          <a:ea typeface="+mn-ea"/>
          <a:cs typeface="ＭＳ Ｐゴシック"/>
        </a:defRPr>
      </a:lvl4pPr>
      <a:lvl5pPr marL="2057400" indent="-228600" algn="l" rtl="0" eaLnBrk="0" fontAlgn="base" hangingPunct="0">
        <a:spcBef>
          <a:spcPct val="20000"/>
        </a:spcBef>
        <a:spcAft>
          <a:spcPct val="0"/>
        </a:spcAft>
        <a:buChar char="»"/>
        <a:defRPr sz="2000">
          <a:solidFill>
            <a:schemeClr val="tx1"/>
          </a:solidFill>
          <a:latin typeface="+mn-lt"/>
          <a:ea typeface="+mn-ea"/>
          <a:cs typeface="ＭＳ Ｐゴシック"/>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2400"/>
            <a:ext cx="11582400" cy="6096000"/>
            <a:chOff x="0" y="96"/>
            <a:chExt cx="5472" cy="3840"/>
          </a:xfrm>
        </p:grpSpPr>
        <p:sp>
          <p:nvSpPr>
            <p:cNvPr id="1032" name="AutoShape 3"/>
            <p:cNvSpPr>
              <a:spLocks noChangeArrowheads="1"/>
            </p:cNvSpPr>
            <p:nvPr/>
          </p:nvSpPr>
          <p:spPr bwMode="auto">
            <a:xfrm>
              <a:off x="240" y="336"/>
              <a:ext cx="5232" cy="3600"/>
            </a:xfrm>
            <a:prstGeom prst="roundRect">
              <a:avLst>
                <a:gd name="adj" fmla="val 13727"/>
              </a:avLst>
            </a:prstGeom>
            <a:noFill/>
            <a:ln w="508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fontAlgn="base" hangingPunct="1">
                <a:spcBef>
                  <a:spcPct val="0"/>
                </a:spcBef>
                <a:spcAft>
                  <a:spcPct val="0"/>
                </a:spcAft>
                <a:defRPr/>
              </a:pPr>
              <a:endParaRPr lang="en-US" altLang="en-US" sz="2400" smtClean="0">
                <a:solidFill>
                  <a:srgbClr val="000000"/>
                </a:solidFill>
                <a:latin typeface="Times New Roman" pitchFamily="18" charset="0"/>
              </a:endParaRPr>
            </a:p>
          </p:txBody>
        </p:sp>
        <p:sp>
          <p:nvSpPr>
            <p:cNvPr id="1033" name="AutoShape 4"/>
            <p:cNvSpPr>
              <a:spLocks noChangeArrowheads="1"/>
            </p:cNvSpPr>
            <p:nvPr/>
          </p:nvSpPr>
          <p:spPr bwMode="blackWhite">
            <a:xfrm>
              <a:off x="0" y="96"/>
              <a:ext cx="5376" cy="768"/>
            </a:xfrm>
            <a:custGeom>
              <a:avLst/>
              <a:gdLst>
                <a:gd name="T0" fmla="*/ 0 w 7000"/>
                <a:gd name="T1" fmla="*/ 0 h 1000"/>
                <a:gd name="T2" fmla="*/ 2 w 7000"/>
                <a:gd name="T3" fmla="*/ 0 h 1000"/>
                <a:gd name="T4" fmla="*/ 2 w 7000"/>
                <a:gd name="T5" fmla="*/ 2 h 1000"/>
                <a:gd name="T6" fmla="*/ 2 w 7000"/>
                <a:gd name="T7" fmla="*/ 2 h 1000"/>
                <a:gd name="T8" fmla="*/ 0 w 7000"/>
                <a:gd name="T9" fmla="*/ 2 h 1000"/>
                <a:gd name="T10" fmla="*/ 0 60000 65536"/>
                <a:gd name="T11" fmla="*/ 0 60000 65536"/>
                <a:gd name="T12" fmla="*/ 0 60000 65536"/>
                <a:gd name="T13" fmla="*/ 0 60000 65536"/>
                <a:gd name="T14" fmla="*/ 0 60000 65536"/>
                <a:gd name="T15" fmla="*/ 0 w 7000"/>
                <a:gd name="T16" fmla="*/ 0 h 1000"/>
                <a:gd name="T17" fmla="*/ 3500 w 7000"/>
                <a:gd name="T18" fmla="*/ 1000 h 1000"/>
              </a:gdLst>
              <a:ahLst/>
              <a:cxnLst>
                <a:cxn ang="T10">
                  <a:pos x="T0" y="T1"/>
                </a:cxn>
                <a:cxn ang="T11">
                  <a:pos x="T2" y="T3"/>
                </a:cxn>
                <a:cxn ang="T12">
                  <a:pos x="T4" y="T5"/>
                </a:cxn>
                <a:cxn ang="T13">
                  <a:pos x="T6" y="T7"/>
                </a:cxn>
                <a:cxn ang="T14">
                  <a:pos x="T8" y="T9"/>
                </a:cxn>
              </a:cxnLst>
              <a:rect l="T15" t="T16" r="T17" b="T18"/>
              <a:pathLst>
                <a:path w="7000" h="1000">
                  <a:moveTo>
                    <a:pt x="0" y="0"/>
                  </a:moveTo>
                  <a:lnTo>
                    <a:pt x="6499" y="0"/>
                  </a:lnTo>
                  <a:cubicBezTo>
                    <a:pt x="6776" y="0"/>
                    <a:pt x="7000" y="223"/>
                    <a:pt x="7000" y="500"/>
                  </a:cubicBezTo>
                  <a:cubicBezTo>
                    <a:pt x="7000" y="776"/>
                    <a:pt x="6776" y="999"/>
                    <a:pt x="6500" y="999"/>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en-US" sz="1800">
                <a:solidFill>
                  <a:srgbClr val="000000"/>
                </a:solidFill>
                <a:ea typeface="ＭＳ Ｐゴシック" pitchFamily="34" charset="-128"/>
              </a:endParaRPr>
            </a:p>
          </p:txBody>
        </p:sp>
        <p:sp>
          <p:nvSpPr>
            <p:cNvPr id="1034" name="Line 5"/>
            <p:cNvSpPr>
              <a:spLocks noChangeShapeType="1"/>
            </p:cNvSpPr>
            <p:nvPr/>
          </p:nvSpPr>
          <p:spPr bwMode="auto">
            <a:xfrm>
              <a:off x="0" y="768"/>
              <a:ext cx="5088"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en-US" sz="1800">
                <a:solidFill>
                  <a:srgbClr val="000000"/>
                </a:solidFill>
                <a:ea typeface="ＭＳ Ｐゴシック" pitchFamily="34" charset="-128"/>
              </a:endParaRPr>
            </a:p>
          </p:txBody>
        </p:sp>
      </p:grpSp>
      <p:sp>
        <p:nvSpPr>
          <p:cNvPr id="1027" name="Rectangle 6"/>
          <p:cNvSpPr>
            <a:spLocks noGrp="1" noChangeArrowheads="1"/>
          </p:cNvSpPr>
          <p:nvPr>
            <p:ph type="title"/>
          </p:nvPr>
        </p:nvSpPr>
        <p:spPr bwMode="auto">
          <a:xfrm>
            <a:off x="260352" y="228600"/>
            <a:ext cx="10687049"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7"/>
          <p:cNvSpPr>
            <a:spLocks noGrp="1" noChangeArrowheads="1"/>
          </p:cNvSpPr>
          <p:nvPr>
            <p:ph type="body" idx="1"/>
          </p:nvPr>
        </p:nvSpPr>
        <p:spPr bwMode="auto">
          <a:xfrm>
            <a:off x="812800" y="1600200"/>
            <a:ext cx="10566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9464" name="Rectangle 8"/>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fontAlgn="base">
              <a:spcBef>
                <a:spcPct val="0"/>
              </a:spcBef>
              <a:spcAft>
                <a:spcPct val="0"/>
              </a:spcAft>
              <a:defRPr/>
            </a:pPr>
            <a:endParaRPr lang="en-US">
              <a:solidFill>
                <a:srgbClr val="000000"/>
              </a:solidFill>
            </a:endParaRPr>
          </a:p>
        </p:txBody>
      </p:sp>
      <p:sp>
        <p:nvSpPr>
          <p:cNvPr id="19465" name="Rectangle 9"/>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ea typeface="+mn-ea"/>
                <a:cs typeface="+mn-cs"/>
              </a:defRPr>
            </a:lvl1pPr>
          </a:lstStyle>
          <a:p>
            <a:pPr fontAlgn="base">
              <a:spcBef>
                <a:spcPct val="0"/>
              </a:spcBef>
              <a:spcAft>
                <a:spcPct val="0"/>
              </a:spcAft>
              <a:defRPr/>
            </a:pPr>
            <a:endParaRPr lang="en-US">
              <a:solidFill>
                <a:srgbClr val="000000"/>
              </a:solidFill>
            </a:endParaRPr>
          </a:p>
        </p:txBody>
      </p:sp>
      <p:sp>
        <p:nvSpPr>
          <p:cNvPr id="19466" name="Rectangle 10"/>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fontAlgn="base">
              <a:spcBef>
                <a:spcPct val="0"/>
              </a:spcBef>
              <a:spcAft>
                <a:spcPct val="0"/>
              </a:spcAft>
              <a:defRPr/>
            </a:pPr>
            <a:fld id="{306C0B04-947D-4A56-9B80-78CC5865CD89}" type="slidenum">
              <a:rPr lang="en-US">
                <a:solidFill>
                  <a:srgbClr val="000000"/>
                </a:solidFill>
                <a:ea typeface="ＭＳ Ｐゴシック" pitchFamily="34" charset="-128"/>
              </a:rPr>
              <a:pPr fontAlgn="base">
                <a:spcBef>
                  <a:spcPct val="0"/>
                </a:spcBef>
                <a:spcAft>
                  <a:spcPct val="0"/>
                </a:spcAft>
                <a:defRPr/>
              </a:pPr>
              <a:t>‹#›</a:t>
            </a:fld>
            <a:endParaRPr lang="en-US">
              <a:solidFill>
                <a:srgbClr val="000000"/>
              </a:solidFill>
              <a:ea typeface="ＭＳ Ｐゴシック" pitchFamily="34" charset="-128"/>
            </a:endParaRPr>
          </a:p>
        </p:txBody>
      </p:sp>
    </p:spTree>
    <p:extLst>
      <p:ext uri="{BB962C8B-B14F-4D97-AF65-F5344CB8AC3E}">
        <p14:creationId xmlns:p14="http://schemas.microsoft.com/office/powerpoint/2010/main" val="7587119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4200">
          <a:solidFill>
            <a:schemeClr val="tx2"/>
          </a:solidFill>
          <a:latin typeface="Arial" charset="0"/>
          <a:ea typeface="ＭＳ Ｐゴシック" charset="-128"/>
          <a:cs typeface="ＭＳ Ｐゴシック" charset="-128"/>
        </a:defRPr>
      </a:lvl2pPr>
      <a:lvl3pPr algn="l" rtl="0" eaLnBrk="0" fontAlgn="base" hangingPunct="0">
        <a:spcBef>
          <a:spcPct val="0"/>
        </a:spcBef>
        <a:spcAft>
          <a:spcPct val="0"/>
        </a:spcAft>
        <a:defRPr sz="4200">
          <a:solidFill>
            <a:schemeClr val="tx2"/>
          </a:solidFill>
          <a:latin typeface="Arial" charset="0"/>
          <a:ea typeface="ＭＳ Ｐゴシック" charset="-128"/>
          <a:cs typeface="ＭＳ Ｐゴシック" charset="-128"/>
        </a:defRPr>
      </a:lvl3pPr>
      <a:lvl4pPr algn="l" rtl="0" eaLnBrk="0" fontAlgn="base" hangingPunct="0">
        <a:spcBef>
          <a:spcPct val="0"/>
        </a:spcBef>
        <a:spcAft>
          <a:spcPct val="0"/>
        </a:spcAft>
        <a:defRPr sz="4200">
          <a:solidFill>
            <a:schemeClr val="tx2"/>
          </a:solidFill>
          <a:latin typeface="Arial" charset="0"/>
          <a:ea typeface="ＭＳ Ｐゴシック" charset="-128"/>
          <a:cs typeface="ＭＳ Ｐゴシック" charset="-128"/>
        </a:defRPr>
      </a:lvl4pPr>
      <a:lvl5pPr algn="l" rtl="0" eaLnBrk="0" fontAlgn="base" hangingPunct="0">
        <a:spcBef>
          <a:spcPct val="0"/>
        </a:spcBef>
        <a:spcAft>
          <a:spcPct val="0"/>
        </a:spcAft>
        <a:defRPr sz="4200">
          <a:solidFill>
            <a:schemeClr val="tx2"/>
          </a:solidFill>
          <a:latin typeface="Arial" charset="0"/>
          <a:ea typeface="ＭＳ Ｐゴシック" charset="-128"/>
          <a:cs typeface="ＭＳ Ｐゴシック" charset="-128"/>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accent1"/>
        </a:buClr>
        <a:buSzPct val="70000"/>
        <a:buFont typeface="Wingdings" pitchFamily="2" charset="2"/>
        <a:buChar char="l"/>
        <a:defRPr sz="28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Clr>
          <a:schemeClr val="bg2"/>
        </a:buClr>
        <a:buSzPct val="65000"/>
        <a:buFont typeface="Wingdings" pitchFamily="2" charset="2"/>
        <a:buChar char="l"/>
        <a:defRPr sz="24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lr>
          <a:schemeClr val="hlink"/>
        </a:buClr>
        <a:buSzPct val="60000"/>
        <a:buFont typeface="Wingdings" pitchFamily="2" charset="2"/>
        <a:buChar char="l"/>
        <a:defRPr sz="20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lr>
          <a:schemeClr val="bg2"/>
        </a:buClr>
        <a:buSzPct val="40000"/>
        <a:buFont typeface="Wingdings" pitchFamily="2" charset="2"/>
        <a:buChar char="l"/>
        <a:defRPr sz="20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lr>
          <a:schemeClr val="bg2"/>
        </a:buClr>
        <a:buSzPct val="40000"/>
        <a:buFont typeface="Wingdings" charset="2"/>
        <a:buChar char="l"/>
        <a:defRPr sz="2000">
          <a:solidFill>
            <a:schemeClr val="tx1"/>
          </a:solidFill>
          <a:latin typeface="+mn-lt"/>
          <a:ea typeface="ＭＳ Ｐゴシック" charset="-128"/>
        </a:defRPr>
      </a:lvl6pPr>
      <a:lvl7pPr marL="2971800" indent="-228600" algn="l" rtl="0" fontAlgn="base">
        <a:spcBef>
          <a:spcPct val="20000"/>
        </a:spcBef>
        <a:spcAft>
          <a:spcPct val="0"/>
        </a:spcAft>
        <a:buClr>
          <a:schemeClr val="bg2"/>
        </a:buClr>
        <a:buSzPct val="40000"/>
        <a:buFont typeface="Wingdings" charset="2"/>
        <a:buChar char="l"/>
        <a:defRPr sz="2000">
          <a:solidFill>
            <a:schemeClr val="tx1"/>
          </a:solidFill>
          <a:latin typeface="+mn-lt"/>
          <a:ea typeface="ＭＳ Ｐゴシック" charset="-128"/>
        </a:defRPr>
      </a:lvl7pPr>
      <a:lvl8pPr marL="3429000" indent="-228600" algn="l" rtl="0" fontAlgn="base">
        <a:spcBef>
          <a:spcPct val="20000"/>
        </a:spcBef>
        <a:spcAft>
          <a:spcPct val="0"/>
        </a:spcAft>
        <a:buClr>
          <a:schemeClr val="bg2"/>
        </a:buClr>
        <a:buSzPct val="40000"/>
        <a:buFont typeface="Wingdings" charset="2"/>
        <a:buChar char="l"/>
        <a:defRPr sz="2000">
          <a:solidFill>
            <a:schemeClr val="tx1"/>
          </a:solidFill>
          <a:latin typeface="+mn-lt"/>
          <a:ea typeface="ＭＳ Ｐゴシック" charset="-128"/>
        </a:defRPr>
      </a:lvl8pPr>
      <a:lvl9pPr marL="3886200" indent="-228600" algn="l" rtl="0" fontAlgn="base">
        <a:spcBef>
          <a:spcPct val="20000"/>
        </a:spcBef>
        <a:spcAft>
          <a:spcPct val="0"/>
        </a:spcAft>
        <a:buClr>
          <a:schemeClr val="bg2"/>
        </a:buClr>
        <a:buSzPct val="40000"/>
        <a:buFont typeface="Wingdings" charset="2"/>
        <a:buChar char="l"/>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idx="4294967295"/>
          </p:nvPr>
        </p:nvSpPr>
        <p:spPr/>
        <p:txBody>
          <a:bodyPr/>
          <a:lstStyle/>
          <a:p>
            <a:pPr eaLnBrk="1" hangingPunct="1"/>
            <a:endParaRPr lang="en-US" altLang="en-US" smtClean="0"/>
          </a:p>
        </p:txBody>
      </p:sp>
      <p:sp>
        <p:nvSpPr>
          <p:cNvPr id="64515" name="Content Placeholder 2"/>
          <p:cNvSpPr>
            <a:spLocks noGrp="1"/>
          </p:cNvSpPr>
          <p:nvPr>
            <p:ph idx="4294967295"/>
          </p:nvPr>
        </p:nvSpPr>
        <p:spPr/>
        <p:txBody>
          <a:bodyPr/>
          <a:lstStyle/>
          <a:p>
            <a:pPr eaLnBrk="1" hangingPunct="1"/>
            <a:endParaRPr lang="en-US" altLang="en-US" smtClean="0"/>
          </a:p>
        </p:txBody>
      </p:sp>
      <p:pic>
        <p:nvPicPr>
          <p:cNvPr id="645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828800"/>
            <a:ext cx="7086600" cy="340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71263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T</a:t>
            </a:r>
            <a:br>
              <a:rPr lang="en-US" dirty="0" smtClean="0"/>
            </a:br>
            <a:r>
              <a:rPr lang="en-US" sz="4400" dirty="0" smtClean="0"/>
              <a:t>There are no “</a:t>
            </a:r>
            <a:r>
              <a:rPr lang="en-US" sz="4400" dirty="0" err="1" smtClean="0"/>
              <a:t>give-aways</a:t>
            </a:r>
            <a:r>
              <a:rPr lang="en-US" sz="4400" dirty="0" smtClean="0"/>
              <a:t>” in negotiation</a:t>
            </a:r>
            <a:endParaRPr lang="en-US" sz="4400" dirty="0"/>
          </a:p>
        </p:txBody>
      </p:sp>
      <p:sp>
        <p:nvSpPr>
          <p:cNvPr id="3" name="Content Placeholder 2"/>
          <p:cNvSpPr>
            <a:spLocks noGrp="1"/>
          </p:cNvSpPr>
          <p:nvPr>
            <p:ph sz="quarter" idx="4294967295"/>
          </p:nvPr>
        </p:nvSpPr>
        <p:spPr>
          <a:xfrm>
            <a:off x="1371600" y="2286000"/>
            <a:ext cx="9601200" cy="3605842"/>
          </a:xfrm>
          <a:prstGeom prst="rect">
            <a:avLst/>
          </a:prstGeom>
        </p:spPr>
        <p:txBody>
          <a:bodyPr>
            <a:normAutofit fontScale="92500" lnSpcReduction="20000"/>
          </a:bodyPr>
          <a:lstStyle/>
          <a:p>
            <a:r>
              <a:rPr lang="en-US" sz="2800" cap="none" dirty="0" smtClean="0"/>
              <a:t>As you prepare for your negotiation, you will place value on, and prioritize, your negotiable items.  They will generally fall into 3 categories:</a:t>
            </a:r>
          </a:p>
          <a:p>
            <a:pPr lvl="1"/>
            <a:r>
              <a:rPr lang="en-US" sz="2800" cap="none" dirty="0" smtClean="0"/>
              <a:t>Highest priority.  These items have the highest value and are the most valuable to your client.</a:t>
            </a:r>
          </a:p>
          <a:p>
            <a:pPr lvl="1"/>
            <a:r>
              <a:rPr lang="en-US" sz="2800" cap="none" dirty="0" smtClean="0"/>
              <a:t>Medium priority.  These items are “flexible”, meaning you can mix-and-match them to best fit your negotiation strategy.</a:t>
            </a:r>
          </a:p>
          <a:p>
            <a:pPr lvl="1"/>
            <a:r>
              <a:rPr lang="en-US" sz="2800" cap="none" dirty="0" smtClean="0"/>
              <a:t>Low priority.  The items have the lowest value to your client.</a:t>
            </a:r>
          </a:p>
          <a:p>
            <a:pPr marL="530352" lvl="1" indent="0">
              <a:buNone/>
            </a:pPr>
            <a:endParaRPr lang="en-US" dirty="0"/>
          </a:p>
        </p:txBody>
      </p:sp>
    </p:spTree>
    <p:extLst>
      <p:ext uri="{BB962C8B-B14F-4D97-AF65-F5344CB8AC3E}">
        <p14:creationId xmlns:p14="http://schemas.microsoft.com/office/powerpoint/2010/main" val="3825426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T</a:t>
            </a:r>
            <a:br>
              <a:rPr lang="en-US" dirty="0" smtClean="0"/>
            </a:br>
            <a:r>
              <a:rPr lang="en-US" sz="4400" dirty="0" smtClean="0"/>
              <a:t>There are no “</a:t>
            </a:r>
            <a:r>
              <a:rPr lang="en-US" sz="4400" dirty="0" err="1" smtClean="0"/>
              <a:t>give-aways</a:t>
            </a:r>
            <a:r>
              <a:rPr lang="en-US" sz="4400" dirty="0" smtClean="0"/>
              <a:t>” in negotiation</a:t>
            </a:r>
            <a:endParaRPr lang="en-US" sz="4400" dirty="0"/>
          </a:p>
        </p:txBody>
      </p:sp>
      <p:sp>
        <p:nvSpPr>
          <p:cNvPr id="3" name="Content Placeholder 2"/>
          <p:cNvSpPr>
            <a:spLocks noGrp="1"/>
          </p:cNvSpPr>
          <p:nvPr>
            <p:ph sz="quarter" idx="4294967295"/>
          </p:nvPr>
        </p:nvSpPr>
        <p:spPr>
          <a:xfrm>
            <a:off x="1371600" y="2286000"/>
            <a:ext cx="9601200" cy="3605842"/>
          </a:xfrm>
          <a:prstGeom prst="rect">
            <a:avLst/>
          </a:prstGeom>
        </p:spPr>
        <p:txBody>
          <a:bodyPr>
            <a:normAutofit/>
          </a:bodyPr>
          <a:lstStyle/>
          <a:p>
            <a:r>
              <a:rPr lang="en-US" sz="2800" cap="none" dirty="0" smtClean="0"/>
              <a:t>The temptation is to give away the lowest priority items – and get nothing in return for them.  Remember, just because an item doesn’t have much value to you, doesn’t mean it won’t have a HIGH value to the other party.</a:t>
            </a:r>
          </a:p>
          <a:p>
            <a:pPr marL="530352" lvl="1" indent="0">
              <a:buNone/>
            </a:pPr>
            <a:endParaRPr lang="en-US" dirty="0"/>
          </a:p>
        </p:txBody>
      </p:sp>
    </p:spTree>
    <p:extLst>
      <p:ext uri="{BB962C8B-B14F-4D97-AF65-F5344CB8AC3E}">
        <p14:creationId xmlns:p14="http://schemas.microsoft.com/office/powerpoint/2010/main" val="38511110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H</a:t>
            </a:r>
            <a:br>
              <a:rPr lang="en-US" dirty="0" smtClean="0"/>
            </a:br>
            <a:r>
              <a:rPr lang="en-US" dirty="0" smtClean="0"/>
              <a:t>Help me help you</a:t>
            </a:r>
            <a:endParaRPr lang="en-US" sz="4400" dirty="0"/>
          </a:p>
        </p:txBody>
      </p:sp>
      <p:sp>
        <p:nvSpPr>
          <p:cNvPr id="3" name="Content Placeholder 2"/>
          <p:cNvSpPr>
            <a:spLocks noGrp="1"/>
          </p:cNvSpPr>
          <p:nvPr>
            <p:ph sz="quarter" idx="4294967295"/>
          </p:nvPr>
        </p:nvSpPr>
        <p:spPr>
          <a:xfrm>
            <a:off x="1371600" y="2286000"/>
            <a:ext cx="9601200" cy="3605842"/>
          </a:xfrm>
          <a:prstGeom prst="rect">
            <a:avLst/>
          </a:prstGeom>
        </p:spPr>
        <p:txBody>
          <a:bodyPr>
            <a:normAutofit/>
          </a:bodyPr>
          <a:lstStyle/>
          <a:p>
            <a:r>
              <a:rPr lang="en-US" sz="2800" cap="none" dirty="0" smtClean="0"/>
              <a:t>In a negotiation, you have to know what the other party wants.  Once you know their interests, you can use that information to create an “expand the pie” approach to the negotiation process.</a:t>
            </a:r>
          </a:p>
          <a:p>
            <a:pPr marL="530352" lvl="1" indent="0">
              <a:buNone/>
            </a:pPr>
            <a:endParaRPr lang="en-US" dirty="0"/>
          </a:p>
        </p:txBody>
      </p:sp>
    </p:spTree>
    <p:extLst>
      <p:ext uri="{BB962C8B-B14F-4D97-AF65-F5344CB8AC3E}">
        <p14:creationId xmlns:p14="http://schemas.microsoft.com/office/powerpoint/2010/main" val="14361847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H</a:t>
            </a:r>
            <a:br>
              <a:rPr lang="en-US" dirty="0" smtClean="0"/>
            </a:br>
            <a:r>
              <a:rPr lang="en-US" dirty="0" smtClean="0"/>
              <a:t>Help me help you</a:t>
            </a:r>
            <a:endParaRPr lang="en-US" sz="4400" dirty="0"/>
          </a:p>
        </p:txBody>
      </p:sp>
      <p:sp>
        <p:nvSpPr>
          <p:cNvPr id="3" name="Content Placeholder 2"/>
          <p:cNvSpPr>
            <a:spLocks noGrp="1"/>
          </p:cNvSpPr>
          <p:nvPr>
            <p:ph sz="quarter" idx="4294967295"/>
          </p:nvPr>
        </p:nvSpPr>
        <p:spPr>
          <a:xfrm>
            <a:off x="1371600" y="2286000"/>
            <a:ext cx="9601200" cy="3605842"/>
          </a:xfrm>
          <a:prstGeom prst="rect">
            <a:avLst/>
          </a:prstGeom>
        </p:spPr>
        <p:txBody>
          <a:bodyPr>
            <a:normAutofit/>
          </a:bodyPr>
          <a:lstStyle/>
          <a:p>
            <a:r>
              <a:rPr lang="en-US" sz="2800" cap="none" dirty="0" smtClean="0"/>
              <a:t>How do you accomplish this?</a:t>
            </a:r>
          </a:p>
          <a:p>
            <a:pPr lvl="1"/>
            <a:r>
              <a:rPr lang="en-US" sz="2600" cap="none" dirty="0" smtClean="0"/>
              <a:t>You have to “sell your vision” for the outcome of the negotiation.  </a:t>
            </a:r>
          </a:p>
          <a:p>
            <a:pPr lvl="1"/>
            <a:r>
              <a:rPr lang="en-US" sz="2600" cap="none" dirty="0" smtClean="0"/>
              <a:t>You have to actively engage with the other party.</a:t>
            </a:r>
          </a:p>
          <a:p>
            <a:pPr lvl="1"/>
            <a:r>
              <a:rPr lang="en-US" sz="2600" cap="none" dirty="0" smtClean="0"/>
              <a:t>You have to learn how to ask information-gathering questions.</a:t>
            </a:r>
          </a:p>
          <a:p>
            <a:pPr lvl="1"/>
            <a:r>
              <a:rPr lang="en-US" sz="2600" cap="none" dirty="0" smtClean="0"/>
              <a:t>You have to be flexible.</a:t>
            </a:r>
          </a:p>
          <a:p>
            <a:pPr marL="530352" lvl="1" indent="0">
              <a:buNone/>
            </a:pPr>
            <a:endParaRPr lang="en-US" dirty="0"/>
          </a:p>
        </p:txBody>
      </p:sp>
    </p:spTree>
    <p:extLst>
      <p:ext uri="{BB962C8B-B14F-4D97-AF65-F5344CB8AC3E}">
        <p14:creationId xmlns:p14="http://schemas.microsoft.com/office/powerpoint/2010/main" val="3157114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U</a:t>
            </a:r>
            <a:r>
              <a:rPr lang="en-US" dirty="0" smtClean="0"/>
              <a:t/>
            </a:r>
            <a:br>
              <a:rPr lang="en-US" dirty="0" smtClean="0"/>
            </a:br>
            <a:r>
              <a:rPr lang="en-US" dirty="0" smtClean="0"/>
              <a:t>Understand Yourself</a:t>
            </a:r>
            <a:endParaRPr lang="en-US" sz="4400" dirty="0"/>
          </a:p>
        </p:txBody>
      </p:sp>
      <p:sp>
        <p:nvSpPr>
          <p:cNvPr id="3" name="Content Placeholder 2"/>
          <p:cNvSpPr>
            <a:spLocks noGrp="1"/>
          </p:cNvSpPr>
          <p:nvPr>
            <p:ph sz="quarter" idx="4294967295"/>
          </p:nvPr>
        </p:nvSpPr>
        <p:spPr>
          <a:xfrm>
            <a:off x="1371600" y="2286000"/>
            <a:ext cx="9601200" cy="3605842"/>
          </a:xfrm>
          <a:prstGeom prst="rect">
            <a:avLst/>
          </a:prstGeom>
        </p:spPr>
        <p:txBody>
          <a:bodyPr>
            <a:normAutofit/>
          </a:bodyPr>
          <a:lstStyle/>
          <a:p>
            <a:r>
              <a:rPr lang="en-US" sz="2800" cap="none" dirty="0" smtClean="0"/>
              <a:t>To be a successful negotiator, you have to know yourself.  What are your negotiating strengths?  What are your negotiating weaknesses?  What is your tolerance for risk?</a:t>
            </a:r>
            <a:endParaRPr lang="en-US" sz="2600" cap="none" dirty="0" smtClean="0"/>
          </a:p>
          <a:p>
            <a:pPr marL="530352" lvl="1" indent="0">
              <a:buNone/>
            </a:pPr>
            <a:endParaRPr lang="en-US" dirty="0"/>
          </a:p>
        </p:txBody>
      </p:sp>
    </p:spTree>
    <p:extLst>
      <p:ext uri="{BB962C8B-B14F-4D97-AF65-F5344CB8AC3E}">
        <p14:creationId xmlns:p14="http://schemas.microsoft.com/office/powerpoint/2010/main" val="41616586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U</a:t>
            </a:r>
            <a:r>
              <a:rPr lang="en-US" dirty="0" smtClean="0"/>
              <a:t/>
            </a:r>
            <a:br>
              <a:rPr lang="en-US" dirty="0" smtClean="0"/>
            </a:br>
            <a:r>
              <a:rPr lang="en-US" dirty="0" smtClean="0"/>
              <a:t>Understand Yourself</a:t>
            </a:r>
            <a:endParaRPr lang="en-US" sz="4400" dirty="0"/>
          </a:p>
        </p:txBody>
      </p:sp>
      <p:sp>
        <p:nvSpPr>
          <p:cNvPr id="3" name="Content Placeholder 2"/>
          <p:cNvSpPr>
            <a:spLocks noGrp="1"/>
          </p:cNvSpPr>
          <p:nvPr>
            <p:ph sz="quarter" idx="4294967295"/>
          </p:nvPr>
        </p:nvSpPr>
        <p:spPr>
          <a:xfrm>
            <a:off x="1371600" y="2286000"/>
            <a:ext cx="9601200" cy="3605842"/>
          </a:xfrm>
          <a:prstGeom prst="rect">
            <a:avLst/>
          </a:prstGeom>
        </p:spPr>
        <p:txBody>
          <a:bodyPr>
            <a:normAutofit/>
          </a:bodyPr>
          <a:lstStyle/>
          <a:p>
            <a:r>
              <a:rPr lang="en-US" sz="2800" cap="none" dirty="0" smtClean="0"/>
              <a:t>How do you learn about your “negotiating” self?</a:t>
            </a:r>
          </a:p>
          <a:p>
            <a:pPr lvl="1"/>
            <a:r>
              <a:rPr lang="en-US" sz="2400" cap="none" dirty="0" smtClean="0"/>
              <a:t>Fill out a series of assessments.</a:t>
            </a:r>
          </a:p>
          <a:p>
            <a:pPr lvl="1"/>
            <a:r>
              <a:rPr lang="en-US" sz="2400" cap="none" dirty="0" smtClean="0"/>
              <a:t>Pay attention to how you respond in everyday negotiations.</a:t>
            </a:r>
          </a:p>
          <a:p>
            <a:pPr lvl="1"/>
            <a:r>
              <a:rPr lang="en-US" sz="2400" cap="none" dirty="0" smtClean="0"/>
              <a:t>Learn about different negotiating styles.</a:t>
            </a:r>
          </a:p>
          <a:p>
            <a:pPr lvl="1"/>
            <a:r>
              <a:rPr lang="en-US" sz="2400" cap="none" dirty="0" smtClean="0"/>
              <a:t>The only “negative” attribute is one you don’t know about.</a:t>
            </a:r>
          </a:p>
          <a:p>
            <a:pPr marL="530352" lvl="1" indent="0">
              <a:buNone/>
            </a:pPr>
            <a:endParaRPr lang="en-US" dirty="0"/>
          </a:p>
        </p:txBody>
      </p:sp>
    </p:spTree>
    <p:extLst>
      <p:ext uri="{BB962C8B-B14F-4D97-AF65-F5344CB8AC3E}">
        <p14:creationId xmlns:p14="http://schemas.microsoft.com/office/powerpoint/2010/main" val="10385585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M</a:t>
            </a:r>
            <a:br>
              <a:rPr lang="en-US" dirty="0" smtClean="0"/>
            </a:br>
            <a:r>
              <a:rPr lang="en-US" sz="4400" dirty="0" smtClean="0"/>
              <a:t>Make justifiable demands &amp; concessions</a:t>
            </a:r>
            <a:endParaRPr lang="en-US" sz="4400" dirty="0"/>
          </a:p>
        </p:txBody>
      </p:sp>
      <p:sp>
        <p:nvSpPr>
          <p:cNvPr id="3" name="Content Placeholder 2"/>
          <p:cNvSpPr>
            <a:spLocks noGrp="1"/>
          </p:cNvSpPr>
          <p:nvPr>
            <p:ph sz="quarter" idx="4294967295"/>
          </p:nvPr>
        </p:nvSpPr>
        <p:spPr>
          <a:xfrm>
            <a:off x="1371600" y="2286000"/>
            <a:ext cx="9601200" cy="3605842"/>
          </a:xfrm>
          <a:prstGeom prst="rect">
            <a:avLst/>
          </a:prstGeom>
        </p:spPr>
        <p:txBody>
          <a:bodyPr>
            <a:normAutofit/>
          </a:bodyPr>
          <a:lstStyle/>
          <a:p>
            <a:r>
              <a:rPr lang="en-US" sz="2800" cap="none" dirty="0" smtClean="0"/>
              <a:t>Successful negotiators have credibility.  You gain credibility by being reasonable.  One aspect of being reasonable is that you can justify each concession that you make.</a:t>
            </a:r>
            <a:endParaRPr lang="en-US" sz="2400" cap="none" dirty="0" smtClean="0"/>
          </a:p>
          <a:p>
            <a:pPr marL="530352" lvl="1" indent="0">
              <a:buNone/>
            </a:pPr>
            <a:endParaRPr lang="en-US" dirty="0"/>
          </a:p>
        </p:txBody>
      </p:sp>
    </p:spTree>
    <p:extLst>
      <p:ext uri="{BB962C8B-B14F-4D97-AF65-F5344CB8AC3E}">
        <p14:creationId xmlns:p14="http://schemas.microsoft.com/office/powerpoint/2010/main" val="42638046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M</a:t>
            </a:r>
            <a:br>
              <a:rPr lang="en-US" dirty="0" smtClean="0"/>
            </a:br>
            <a:r>
              <a:rPr lang="en-US" sz="4400" dirty="0" smtClean="0"/>
              <a:t>Make justifiable Demands &amp; concessions</a:t>
            </a:r>
            <a:endParaRPr lang="en-US" sz="4400" dirty="0"/>
          </a:p>
        </p:txBody>
      </p:sp>
      <p:sp>
        <p:nvSpPr>
          <p:cNvPr id="3" name="Content Placeholder 2"/>
          <p:cNvSpPr>
            <a:spLocks noGrp="1"/>
          </p:cNvSpPr>
          <p:nvPr>
            <p:ph sz="quarter" idx="4294967295"/>
          </p:nvPr>
        </p:nvSpPr>
        <p:spPr>
          <a:xfrm>
            <a:off x="1371600" y="2286000"/>
            <a:ext cx="10222302" cy="3605842"/>
          </a:xfrm>
          <a:prstGeom prst="rect">
            <a:avLst/>
          </a:prstGeom>
        </p:spPr>
        <p:txBody>
          <a:bodyPr>
            <a:normAutofit lnSpcReduction="10000"/>
          </a:bodyPr>
          <a:lstStyle/>
          <a:p>
            <a:r>
              <a:rPr lang="en-US" sz="2800" cap="none" dirty="0" smtClean="0"/>
              <a:t>What is a justifiable demand?</a:t>
            </a:r>
          </a:p>
          <a:p>
            <a:pPr lvl="1"/>
            <a:r>
              <a:rPr lang="en-US" sz="2600" cap="none" dirty="0"/>
              <a:t>If you are negotiating for a salary increase, you need to be able to justify the reasons you deserve it.  The more objective data you have to support your request, the more likely you are to get it</a:t>
            </a:r>
            <a:r>
              <a:rPr lang="en-US" sz="2600" cap="none" dirty="0" smtClean="0"/>
              <a:t>.</a:t>
            </a:r>
          </a:p>
          <a:p>
            <a:r>
              <a:rPr lang="en-US" sz="2800" cap="none" dirty="0" smtClean="0"/>
              <a:t>What is a justifiable concession?</a:t>
            </a:r>
          </a:p>
          <a:p>
            <a:pPr lvl="1"/>
            <a:r>
              <a:rPr lang="en-US" sz="2600" cap="none" dirty="0" smtClean="0"/>
              <a:t>If you make a move away from your opening offer/demand in a negotiation, you need to be able to explain the reasons you are willing/able to make that move.</a:t>
            </a:r>
          </a:p>
          <a:p>
            <a:pPr lvl="1"/>
            <a:endParaRPr lang="en-US" sz="2200" cap="none" dirty="0" smtClean="0"/>
          </a:p>
          <a:p>
            <a:pPr marL="530352" lvl="1" indent="0">
              <a:buNone/>
            </a:pPr>
            <a:endParaRPr lang="en-US" dirty="0"/>
          </a:p>
        </p:txBody>
      </p:sp>
    </p:spTree>
    <p:extLst>
      <p:ext uri="{BB962C8B-B14F-4D97-AF65-F5344CB8AC3E}">
        <p14:creationId xmlns:p14="http://schemas.microsoft.com/office/powerpoint/2010/main" val="29872566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B</a:t>
            </a:r>
            <a:r>
              <a:rPr lang="en-US" dirty="0" smtClean="0"/>
              <a:t/>
            </a:r>
            <a:br>
              <a:rPr lang="en-US" dirty="0" smtClean="0"/>
            </a:br>
            <a:r>
              <a:rPr lang="en-US" sz="5300" dirty="0" smtClean="0"/>
              <a:t>Be Curious</a:t>
            </a:r>
            <a:endParaRPr lang="en-US" sz="5300" dirty="0"/>
          </a:p>
        </p:txBody>
      </p:sp>
      <p:sp>
        <p:nvSpPr>
          <p:cNvPr id="3" name="Content Placeholder 2"/>
          <p:cNvSpPr>
            <a:spLocks noGrp="1"/>
          </p:cNvSpPr>
          <p:nvPr>
            <p:ph sz="quarter" idx="4294967295"/>
          </p:nvPr>
        </p:nvSpPr>
        <p:spPr>
          <a:xfrm>
            <a:off x="1371600" y="2286000"/>
            <a:ext cx="10222302" cy="3605842"/>
          </a:xfrm>
          <a:prstGeom prst="rect">
            <a:avLst/>
          </a:prstGeom>
        </p:spPr>
        <p:txBody>
          <a:bodyPr>
            <a:normAutofit/>
          </a:bodyPr>
          <a:lstStyle/>
          <a:p>
            <a:r>
              <a:rPr lang="en-US" sz="2600" cap="none" dirty="0" smtClean="0"/>
              <a:t>When you prepare for a negotiation, you develop a bias (or several) that create the frame through which you approach your negotiation.  If you don’t stay curious, the bias will lead you to assumptions that could end up creating blind spots for you in the negotiation process.</a:t>
            </a:r>
          </a:p>
          <a:p>
            <a:pPr lvl="1"/>
            <a:endParaRPr lang="en-US" sz="2200" cap="none" dirty="0" smtClean="0"/>
          </a:p>
          <a:p>
            <a:pPr marL="530352" lvl="1" indent="0">
              <a:buNone/>
            </a:pPr>
            <a:endParaRPr lang="en-US" dirty="0"/>
          </a:p>
        </p:txBody>
      </p:sp>
    </p:spTree>
    <p:extLst>
      <p:ext uri="{BB962C8B-B14F-4D97-AF65-F5344CB8AC3E}">
        <p14:creationId xmlns:p14="http://schemas.microsoft.com/office/powerpoint/2010/main" val="28122468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B</a:t>
            </a:r>
            <a:r>
              <a:rPr lang="en-US" dirty="0" smtClean="0"/>
              <a:t/>
            </a:r>
            <a:br>
              <a:rPr lang="en-US" dirty="0" smtClean="0"/>
            </a:br>
            <a:r>
              <a:rPr lang="en-US" sz="5300" dirty="0" smtClean="0"/>
              <a:t>Be Curious</a:t>
            </a:r>
            <a:endParaRPr lang="en-US" sz="5300" dirty="0"/>
          </a:p>
        </p:txBody>
      </p:sp>
      <p:sp>
        <p:nvSpPr>
          <p:cNvPr id="3" name="Content Placeholder 2"/>
          <p:cNvSpPr>
            <a:spLocks noGrp="1"/>
          </p:cNvSpPr>
          <p:nvPr>
            <p:ph sz="quarter" idx="4294967295"/>
          </p:nvPr>
        </p:nvSpPr>
        <p:spPr>
          <a:xfrm>
            <a:off x="1371600" y="2286000"/>
            <a:ext cx="10222302" cy="3605842"/>
          </a:xfrm>
          <a:prstGeom prst="rect">
            <a:avLst/>
          </a:prstGeom>
        </p:spPr>
        <p:txBody>
          <a:bodyPr>
            <a:normAutofit/>
          </a:bodyPr>
          <a:lstStyle/>
          <a:p>
            <a:r>
              <a:rPr lang="en-US" sz="2600" cap="none" dirty="0" smtClean="0"/>
              <a:t>How do you stay curious?</a:t>
            </a:r>
          </a:p>
          <a:p>
            <a:pPr lvl="1"/>
            <a:r>
              <a:rPr lang="en-US" sz="2200" cap="none" dirty="0" smtClean="0"/>
              <a:t>Keep asking yourself “what don’t I know?”</a:t>
            </a:r>
          </a:p>
          <a:p>
            <a:pPr lvl="1"/>
            <a:r>
              <a:rPr lang="en-US" sz="2200" cap="none" dirty="0" smtClean="0"/>
              <a:t>Understand that you can only know what the other party wants by asking.  Everything else is a projection of what you think they want.</a:t>
            </a:r>
          </a:p>
          <a:p>
            <a:pPr lvl="1"/>
            <a:r>
              <a:rPr lang="en-US" sz="2200" cap="none" dirty="0" smtClean="0"/>
              <a:t>Ask questions that begin with “I’m curious…”</a:t>
            </a:r>
          </a:p>
          <a:p>
            <a:pPr marL="530352" lvl="1" indent="0">
              <a:buNone/>
            </a:pPr>
            <a:endParaRPr lang="en-US" dirty="0"/>
          </a:p>
        </p:txBody>
      </p:sp>
    </p:spTree>
    <p:extLst>
      <p:ext uri="{BB962C8B-B14F-4D97-AF65-F5344CB8AC3E}">
        <p14:creationId xmlns:p14="http://schemas.microsoft.com/office/powerpoint/2010/main" val="42850721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ctrTitle" idx="4294967295"/>
          </p:nvPr>
        </p:nvSpPr>
        <p:spPr>
          <a:xfrm>
            <a:off x="1752600" y="1427164"/>
            <a:ext cx="8077200" cy="1609725"/>
          </a:xfrm>
        </p:spPr>
        <p:txBody>
          <a:bodyPr/>
          <a:lstStyle/>
          <a:p>
            <a:pPr eaLnBrk="1" hangingPunct="1"/>
            <a:r>
              <a:rPr lang="en-US" altLang="en-US" sz="4600">
                <a:ea typeface="ＭＳ Ｐゴシック" pitchFamily="34" charset="-128"/>
              </a:rPr>
              <a:t>Advocacy Survey</a:t>
            </a:r>
          </a:p>
        </p:txBody>
      </p:sp>
      <p:sp>
        <p:nvSpPr>
          <p:cNvPr id="94211" name="Rectangle 3"/>
          <p:cNvSpPr>
            <a:spLocks noGrp="1" noChangeArrowheads="1"/>
          </p:cNvSpPr>
          <p:nvPr>
            <p:ph type="subTitle" idx="4294967295"/>
          </p:nvPr>
        </p:nvSpPr>
        <p:spPr>
          <a:xfrm>
            <a:off x="2590800" y="3441700"/>
            <a:ext cx="6629400" cy="1676400"/>
          </a:xfrm>
        </p:spPr>
        <p:txBody>
          <a:bodyPr/>
          <a:lstStyle/>
          <a:p>
            <a:pPr marL="0" indent="0" eaLnBrk="1" hangingPunct="1">
              <a:buNone/>
            </a:pPr>
            <a:r>
              <a:rPr lang="en-US" altLang="en-US" smtClean="0">
                <a:ea typeface="ＭＳ Ｐゴシック" pitchFamily="34" charset="-128"/>
              </a:rPr>
              <a:t>Negotiation</a:t>
            </a:r>
          </a:p>
          <a:p>
            <a:pPr marL="0" indent="0" eaLnBrk="1" hangingPunct="1">
              <a:buNone/>
            </a:pPr>
            <a:endParaRPr lang="en-US" altLang="en-US" smtClean="0">
              <a:ea typeface="ＭＳ Ｐゴシック" pitchFamily="34" charset="-128"/>
            </a:endParaRPr>
          </a:p>
          <a:p>
            <a:pPr marL="0" indent="0" eaLnBrk="1" hangingPunct="1">
              <a:buNone/>
            </a:pPr>
            <a:endParaRPr lang="en-US" altLang="en-US" smtClean="0">
              <a:ea typeface="ＭＳ Ｐゴシック" pitchFamily="34" charset="-128"/>
            </a:endParaRPr>
          </a:p>
        </p:txBody>
      </p:sp>
    </p:spTree>
    <p:extLst>
      <p:ext uri="{BB962C8B-B14F-4D97-AF65-F5344CB8AC3E}">
        <p14:creationId xmlns:p14="http://schemas.microsoft.com/office/powerpoint/2010/main" val="30591894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US" altLang="en-US" dirty="0" smtClean="0">
                <a:ea typeface="ＭＳ Ｐゴシック" pitchFamily="34" charset="-128"/>
              </a:rPr>
              <a:t>Negotiation Dynamics</a:t>
            </a:r>
          </a:p>
        </p:txBody>
      </p:sp>
      <p:sp>
        <p:nvSpPr>
          <p:cNvPr id="58371" name="Rectangle 3"/>
          <p:cNvSpPr>
            <a:spLocks noGrp="1" noChangeArrowheads="1"/>
          </p:cNvSpPr>
          <p:nvPr>
            <p:ph type="body" idx="1"/>
          </p:nvPr>
        </p:nvSpPr>
        <p:spPr/>
        <p:txBody>
          <a:bodyPr/>
          <a:lstStyle/>
          <a:p>
            <a:pPr>
              <a:defRPr/>
            </a:pPr>
            <a:endParaRPr lang="en-US" sz="2800" dirty="0">
              <a:ea typeface="ＭＳ Ｐゴシック" pitchFamily="34" charset="-128"/>
            </a:endParaRPr>
          </a:p>
          <a:p>
            <a:pPr>
              <a:defRPr/>
            </a:pPr>
            <a:r>
              <a:rPr lang="en-US" sz="2800" dirty="0">
                <a:ea typeface="ＭＳ Ｐゴシック" pitchFamily="34" charset="-128"/>
              </a:rPr>
              <a:t>Win-Win</a:t>
            </a:r>
          </a:p>
          <a:p>
            <a:pPr lvl="1">
              <a:defRPr/>
            </a:pPr>
            <a:r>
              <a:rPr lang="en-US" sz="2400" dirty="0">
                <a:ea typeface="ＭＳ Ｐゴシック" pitchFamily="34" charset="-128"/>
              </a:rPr>
              <a:t>Integrative or Cooperative</a:t>
            </a:r>
            <a:endParaRPr lang="en-US" dirty="0">
              <a:ea typeface="ＭＳ Ｐゴシック" pitchFamily="34" charset="-128"/>
            </a:endParaRPr>
          </a:p>
          <a:p>
            <a:pPr>
              <a:defRPr/>
            </a:pPr>
            <a:r>
              <a:rPr lang="en-US" sz="2800" dirty="0">
                <a:ea typeface="ＭＳ Ｐゴシック" pitchFamily="34" charset="-128"/>
              </a:rPr>
              <a:t>Win-Lose</a:t>
            </a:r>
          </a:p>
          <a:p>
            <a:pPr lvl="1">
              <a:defRPr/>
            </a:pPr>
            <a:r>
              <a:rPr lang="en-US" sz="2400" dirty="0">
                <a:ea typeface="ＭＳ Ｐゴシック" pitchFamily="34" charset="-128"/>
              </a:rPr>
              <a:t>Integrative or Cooperative/Zero-Sum or Distributive</a:t>
            </a:r>
            <a:endParaRPr lang="en-US" dirty="0">
              <a:ea typeface="ＭＳ Ｐゴシック" pitchFamily="34" charset="-128"/>
            </a:endParaRPr>
          </a:p>
          <a:p>
            <a:pPr>
              <a:defRPr/>
            </a:pPr>
            <a:r>
              <a:rPr lang="en-US" sz="2800" dirty="0">
                <a:ea typeface="ＭＳ Ｐゴシック" pitchFamily="34" charset="-128"/>
              </a:rPr>
              <a:t>Lose-Lose</a:t>
            </a:r>
          </a:p>
          <a:p>
            <a:pPr lvl="1">
              <a:defRPr/>
            </a:pPr>
            <a:r>
              <a:rPr lang="en-US" sz="2400" dirty="0">
                <a:ea typeface="ＭＳ Ｐゴシック" pitchFamily="34" charset="-128"/>
              </a:rPr>
              <a:t>Zero-Sum or Distributive</a:t>
            </a:r>
          </a:p>
          <a:p>
            <a:pPr>
              <a:buFont typeface="Wingdings" pitchFamily="2" charset="2"/>
              <a:buNone/>
              <a:defRPr/>
            </a:pPr>
            <a:endParaRPr lang="en-US" sz="2800" i="1" dirty="0">
              <a:ea typeface="ＭＳ Ｐゴシック" pitchFamily="34" charset="-128"/>
            </a:endParaRPr>
          </a:p>
          <a:p>
            <a:pPr lvl="2">
              <a:buFont typeface="Wingdings" pitchFamily="2" charset="2"/>
              <a:buNone/>
              <a:defRPr/>
            </a:pPr>
            <a:endParaRPr lang="en-US" sz="2800" dirty="0">
              <a:ea typeface="ＭＳ Ｐゴシック" pitchFamily="34" charset="-128"/>
            </a:endParaRPr>
          </a:p>
        </p:txBody>
      </p:sp>
    </p:spTree>
    <p:extLst>
      <p:ext uri="{BB962C8B-B14F-4D97-AF65-F5344CB8AC3E}">
        <p14:creationId xmlns:p14="http://schemas.microsoft.com/office/powerpoint/2010/main" val="1820236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8371">
                                            <p:txEl>
                                              <p:pRg st="1" end="1"/>
                                            </p:txEl>
                                          </p:spTgt>
                                        </p:tgtEl>
                                        <p:attrNameLst>
                                          <p:attrName>style.visibility</p:attrName>
                                        </p:attrNameLst>
                                      </p:cBhvr>
                                      <p:to>
                                        <p:strVal val="visible"/>
                                      </p:to>
                                    </p:set>
                                    <p:anim calcmode="lin" valueType="num">
                                      <p:cBhvr>
                                        <p:cTn id="7" dur="1000" fill="hold"/>
                                        <p:tgtEl>
                                          <p:spTgt spid="58371">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58371">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58371">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58371">
                                            <p:txEl>
                                              <p:pRg st="1" end="1"/>
                                            </p:tx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58371">
                                            <p:txEl>
                                              <p:pRg st="2" end="2"/>
                                            </p:txEl>
                                          </p:spTgt>
                                        </p:tgtEl>
                                        <p:attrNameLst>
                                          <p:attrName>style.visibility</p:attrName>
                                        </p:attrNameLst>
                                      </p:cBhvr>
                                      <p:to>
                                        <p:strVal val="visible"/>
                                      </p:to>
                                    </p:set>
                                    <p:anim calcmode="lin" valueType="num">
                                      <p:cBhvr>
                                        <p:cTn id="13" dur="1000" fill="hold"/>
                                        <p:tgtEl>
                                          <p:spTgt spid="58371">
                                            <p:txEl>
                                              <p:pRg st="2" end="2"/>
                                            </p:txEl>
                                          </p:spTgt>
                                        </p:tgtEl>
                                        <p:attrNameLst>
                                          <p:attrName>ppt_w</p:attrName>
                                        </p:attrNameLst>
                                      </p:cBhvr>
                                      <p:tavLst>
                                        <p:tav tm="0">
                                          <p:val>
                                            <p:fltVal val="0"/>
                                          </p:val>
                                        </p:tav>
                                        <p:tav tm="100000">
                                          <p:val>
                                            <p:strVal val="#ppt_w"/>
                                          </p:val>
                                        </p:tav>
                                      </p:tavLst>
                                    </p:anim>
                                    <p:anim calcmode="lin" valueType="num">
                                      <p:cBhvr>
                                        <p:cTn id="14" dur="1000" fill="hold"/>
                                        <p:tgtEl>
                                          <p:spTgt spid="58371">
                                            <p:txEl>
                                              <p:pRg st="2" end="2"/>
                                            </p:txEl>
                                          </p:spTgt>
                                        </p:tgtEl>
                                        <p:attrNameLst>
                                          <p:attrName>ppt_h</p:attrName>
                                        </p:attrNameLst>
                                      </p:cBhvr>
                                      <p:tavLst>
                                        <p:tav tm="0">
                                          <p:val>
                                            <p:fltVal val="0"/>
                                          </p:val>
                                        </p:tav>
                                        <p:tav tm="100000">
                                          <p:val>
                                            <p:strVal val="#ppt_h"/>
                                          </p:val>
                                        </p:tav>
                                      </p:tavLst>
                                    </p:anim>
                                    <p:anim calcmode="lin" valueType="num">
                                      <p:cBhvr>
                                        <p:cTn id="15" dur="1000" fill="hold"/>
                                        <p:tgtEl>
                                          <p:spTgt spid="58371">
                                            <p:txEl>
                                              <p:pRg st="2" end="2"/>
                                            </p:txEl>
                                          </p:spTgt>
                                        </p:tgtEl>
                                        <p:attrNameLst>
                                          <p:attrName>style.rotation</p:attrName>
                                        </p:attrNameLst>
                                      </p:cBhvr>
                                      <p:tavLst>
                                        <p:tav tm="0">
                                          <p:val>
                                            <p:fltVal val="90"/>
                                          </p:val>
                                        </p:tav>
                                        <p:tav tm="100000">
                                          <p:val>
                                            <p:fltVal val="0"/>
                                          </p:val>
                                        </p:tav>
                                      </p:tavLst>
                                    </p:anim>
                                    <p:animEffect transition="in" filter="fade">
                                      <p:cBhvr>
                                        <p:cTn id="16" dur="1000"/>
                                        <p:tgtEl>
                                          <p:spTgt spid="58371">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58371">
                                            <p:txEl>
                                              <p:pRg st="3" end="3"/>
                                            </p:txEl>
                                          </p:spTgt>
                                        </p:tgtEl>
                                        <p:attrNameLst>
                                          <p:attrName>style.visibility</p:attrName>
                                        </p:attrNameLst>
                                      </p:cBhvr>
                                      <p:to>
                                        <p:strVal val="visible"/>
                                      </p:to>
                                    </p:set>
                                    <p:anim calcmode="lin" valueType="num">
                                      <p:cBhvr>
                                        <p:cTn id="21" dur="1000" fill="hold"/>
                                        <p:tgtEl>
                                          <p:spTgt spid="58371">
                                            <p:txEl>
                                              <p:pRg st="3" end="3"/>
                                            </p:txEl>
                                          </p:spTgt>
                                        </p:tgtEl>
                                        <p:attrNameLst>
                                          <p:attrName>ppt_w</p:attrName>
                                        </p:attrNameLst>
                                      </p:cBhvr>
                                      <p:tavLst>
                                        <p:tav tm="0">
                                          <p:val>
                                            <p:fltVal val="0"/>
                                          </p:val>
                                        </p:tav>
                                        <p:tav tm="100000">
                                          <p:val>
                                            <p:strVal val="#ppt_w"/>
                                          </p:val>
                                        </p:tav>
                                      </p:tavLst>
                                    </p:anim>
                                    <p:anim calcmode="lin" valueType="num">
                                      <p:cBhvr>
                                        <p:cTn id="22" dur="1000" fill="hold"/>
                                        <p:tgtEl>
                                          <p:spTgt spid="58371">
                                            <p:txEl>
                                              <p:pRg st="3" end="3"/>
                                            </p:txEl>
                                          </p:spTgt>
                                        </p:tgtEl>
                                        <p:attrNameLst>
                                          <p:attrName>ppt_h</p:attrName>
                                        </p:attrNameLst>
                                      </p:cBhvr>
                                      <p:tavLst>
                                        <p:tav tm="0">
                                          <p:val>
                                            <p:fltVal val="0"/>
                                          </p:val>
                                        </p:tav>
                                        <p:tav tm="100000">
                                          <p:val>
                                            <p:strVal val="#ppt_h"/>
                                          </p:val>
                                        </p:tav>
                                      </p:tavLst>
                                    </p:anim>
                                    <p:anim calcmode="lin" valueType="num">
                                      <p:cBhvr>
                                        <p:cTn id="23" dur="1000" fill="hold"/>
                                        <p:tgtEl>
                                          <p:spTgt spid="58371">
                                            <p:txEl>
                                              <p:pRg st="3" end="3"/>
                                            </p:txEl>
                                          </p:spTgt>
                                        </p:tgtEl>
                                        <p:attrNameLst>
                                          <p:attrName>style.rotation</p:attrName>
                                        </p:attrNameLst>
                                      </p:cBhvr>
                                      <p:tavLst>
                                        <p:tav tm="0">
                                          <p:val>
                                            <p:fltVal val="90"/>
                                          </p:val>
                                        </p:tav>
                                        <p:tav tm="100000">
                                          <p:val>
                                            <p:fltVal val="0"/>
                                          </p:val>
                                        </p:tav>
                                      </p:tavLst>
                                    </p:anim>
                                    <p:animEffect transition="in" filter="fade">
                                      <p:cBhvr>
                                        <p:cTn id="24" dur="1000"/>
                                        <p:tgtEl>
                                          <p:spTgt spid="58371">
                                            <p:txEl>
                                              <p:pRg st="3" end="3"/>
                                            </p:txEl>
                                          </p:spTgt>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58371">
                                            <p:txEl>
                                              <p:pRg st="4" end="4"/>
                                            </p:txEl>
                                          </p:spTgt>
                                        </p:tgtEl>
                                        <p:attrNameLst>
                                          <p:attrName>style.visibility</p:attrName>
                                        </p:attrNameLst>
                                      </p:cBhvr>
                                      <p:to>
                                        <p:strVal val="visible"/>
                                      </p:to>
                                    </p:set>
                                    <p:anim calcmode="lin" valueType="num">
                                      <p:cBhvr>
                                        <p:cTn id="27" dur="1000" fill="hold"/>
                                        <p:tgtEl>
                                          <p:spTgt spid="58371">
                                            <p:txEl>
                                              <p:pRg st="4" end="4"/>
                                            </p:txEl>
                                          </p:spTgt>
                                        </p:tgtEl>
                                        <p:attrNameLst>
                                          <p:attrName>ppt_w</p:attrName>
                                        </p:attrNameLst>
                                      </p:cBhvr>
                                      <p:tavLst>
                                        <p:tav tm="0">
                                          <p:val>
                                            <p:fltVal val="0"/>
                                          </p:val>
                                        </p:tav>
                                        <p:tav tm="100000">
                                          <p:val>
                                            <p:strVal val="#ppt_w"/>
                                          </p:val>
                                        </p:tav>
                                      </p:tavLst>
                                    </p:anim>
                                    <p:anim calcmode="lin" valueType="num">
                                      <p:cBhvr>
                                        <p:cTn id="28" dur="1000" fill="hold"/>
                                        <p:tgtEl>
                                          <p:spTgt spid="58371">
                                            <p:txEl>
                                              <p:pRg st="4" end="4"/>
                                            </p:txEl>
                                          </p:spTgt>
                                        </p:tgtEl>
                                        <p:attrNameLst>
                                          <p:attrName>ppt_h</p:attrName>
                                        </p:attrNameLst>
                                      </p:cBhvr>
                                      <p:tavLst>
                                        <p:tav tm="0">
                                          <p:val>
                                            <p:fltVal val="0"/>
                                          </p:val>
                                        </p:tav>
                                        <p:tav tm="100000">
                                          <p:val>
                                            <p:strVal val="#ppt_h"/>
                                          </p:val>
                                        </p:tav>
                                      </p:tavLst>
                                    </p:anim>
                                    <p:anim calcmode="lin" valueType="num">
                                      <p:cBhvr>
                                        <p:cTn id="29" dur="1000" fill="hold"/>
                                        <p:tgtEl>
                                          <p:spTgt spid="58371">
                                            <p:txEl>
                                              <p:pRg st="4" end="4"/>
                                            </p:txEl>
                                          </p:spTgt>
                                        </p:tgtEl>
                                        <p:attrNameLst>
                                          <p:attrName>style.rotation</p:attrName>
                                        </p:attrNameLst>
                                      </p:cBhvr>
                                      <p:tavLst>
                                        <p:tav tm="0">
                                          <p:val>
                                            <p:fltVal val="90"/>
                                          </p:val>
                                        </p:tav>
                                        <p:tav tm="100000">
                                          <p:val>
                                            <p:fltVal val="0"/>
                                          </p:val>
                                        </p:tav>
                                      </p:tavLst>
                                    </p:anim>
                                    <p:animEffect transition="in" filter="fade">
                                      <p:cBhvr>
                                        <p:cTn id="30" dur="1000"/>
                                        <p:tgtEl>
                                          <p:spTgt spid="58371">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58371">
                                            <p:txEl>
                                              <p:pRg st="5" end="5"/>
                                            </p:txEl>
                                          </p:spTgt>
                                        </p:tgtEl>
                                        <p:attrNameLst>
                                          <p:attrName>style.visibility</p:attrName>
                                        </p:attrNameLst>
                                      </p:cBhvr>
                                      <p:to>
                                        <p:strVal val="visible"/>
                                      </p:to>
                                    </p:set>
                                    <p:anim calcmode="lin" valueType="num">
                                      <p:cBhvr>
                                        <p:cTn id="35" dur="1000" fill="hold"/>
                                        <p:tgtEl>
                                          <p:spTgt spid="58371">
                                            <p:txEl>
                                              <p:pRg st="5" end="5"/>
                                            </p:txEl>
                                          </p:spTgt>
                                        </p:tgtEl>
                                        <p:attrNameLst>
                                          <p:attrName>ppt_w</p:attrName>
                                        </p:attrNameLst>
                                      </p:cBhvr>
                                      <p:tavLst>
                                        <p:tav tm="0">
                                          <p:val>
                                            <p:fltVal val="0"/>
                                          </p:val>
                                        </p:tav>
                                        <p:tav tm="100000">
                                          <p:val>
                                            <p:strVal val="#ppt_w"/>
                                          </p:val>
                                        </p:tav>
                                      </p:tavLst>
                                    </p:anim>
                                    <p:anim calcmode="lin" valueType="num">
                                      <p:cBhvr>
                                        <p:cTn id="36" dur="1000" fill="hold"/>
                                        <p:tgtEl>
                                          <p:spTgt spid="58371">
                                            <p:txEl>
                                              <p:pRg st="5" end="5"/>
                                            </p:txEl>
                                          </p:spTgt>
                                        </p:tgtEl>
                                        <p:attrNameLst>
                                          <p:attrName>ppt_h</p:attrName>
                                        </p:attrNameLst>
                                      </p:cBhvr>
                                      <p:tavLst>
                                        <p:tav tm="0">
                                          <p:val>
                                            <p:fltVal val="0"/>
                                          </p:val>
                                        </p:tav>
                                        <p:tav tm="100000">
                                          <p:val>
                                            <p:strVal val="#ppt_h"/>
                                          </p:val>
                                        </p:tav>
                                      </p:tavLst>
                                    </p:anim>
                                    <p:anim calcmode="lin" valueType="num">
                                      <p:cBhvr>
                                        <p:cTn id="37" dur="1000" fill="hold"/>
                                        <p:tgtEl>
                                          <p:spTgt spid="58371">
                                            <p:txEl>
                                              <p:pRg st="5" end="5"/>
                                            </p:txEl>
                                          </p:spTgt>
                                        </p:tgtEl>
                                        <p:attrNameLst>
                                          <p:attrName>style.rotation</p:attrName>
                                        </p:attrNameLst>
                                      </p:cBhvr>
                                      <p:tavLst>
                                        <p:tav tm="0">
                                          <p:val>
                                            <p:fltVal val="90"/>
                                          </p:val>
                                        </p:tav>
                                        <p:tav tm="100000">
                                          <p:val>
                                            <p:fltVal val="0"/>
                                          </p:val>
                                        </p:tav>
                                      </p:tavLst>
                                    </p:anim>
                                    <p:animEffect transition="in" filter="fade">
                                      <p:cBhvr>
                                        <p:cTn id="38" dur="1000"/>
                                        <p:tgtEl>
                                          <p:spTgt spid="58371">
                                            <p:txEl>
                                              <p:pRg st="5" end="5"/>
                                            </p:txEl>
                                          </p:spTgt>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58371">
                                            <p:txEl>
                                              <p:pRg st="6" end="6"/>
                                            </p:txEl>
                                          </p:spTgt>
                                        </p:tgtEl>
                                        <p:attrNameLst>
                                          <p:attrName>style.visibility</p:attrName>
                                        </p:attrNameLst>
                                      </p:cBhvr>
                                      <p:to>
                                        <p:strVal val="visible"/>
                                      </p:to>
                                    </p:set>
                                    <p:anim calcmode="lin" valueType="num">
                                      <p:cBhvr>
                                        <p:cTn id="41" dur="1000" fill="hold"/>
                                        <p:tgtEl>
                                          <p:spTgt spid="58371">
                                            <p:txEl>
                                              <p:pRg st="6" end="6"/>
                                            </p:txEl>
                                          </p:spTgt>
                                        </p:tgtEl>
                                        <p:attrNameLst>
                                          <p:attrName>ppt_w</p:attrName>
                                        </p:attrNameLst>
                                      </p:cBhvr>
                                      <p:tavLst>
                                        <p:tav tm="0">
                                          <p:val>
                                            <p:fltVal val="0"/>
                                          </p:val>
                                        </p:tav>
                                        <p:tav tm="100000">
                                          <p:val>
                                            <p:strVal val="#ppt_w"/>
                                          </p:val>
                                        </p:tav>
                                      </p:tavLst>
                                    </p:anim>
                                    <p:anim calcmode="lin" valueType="num">
                                      <p:cBhvr>
                                        <p:cTn id="42" dur="1000" fill="hold"/>
                                        <p:tgtEl>
                                          <p:spTgt spid="58371">
                                            <p:txEl>
                                              <p:pRg st="6" end="6"/>
                                            </p:txEl>
                                          </p:spTgt>
                                        </p:tgtEl>
                                        <p:attrNameLst>
                                          <p:attrName>ppt_h</p:attrName>
                                        </p:attrNameLst>
                                      </p:cBhvr>
                                      <p:tavLst>
                                        <p:tav tm="0">
                                          <p:val>
                                            <p:fltVal val="0"/>
                                          </p:val>
                                        </p:tav>
                                        <p:tav tm="100000">
                                          <p:val>
                                            <p:strVal val="#ppt_h"/>
                                          </p:val>
                                        </p:tav>
                                      </p:tavLst>
                                    </p:anim>
                                    <p:anim calcmode="lin" valueType="num">
                                      <p:cBhvr>
                                        <p:cTn id="43" dur="1000" fill="hold"/>
                                        <p:tgtEl>
                                          <p:spTgt spid="58371">
                                            <p:txEl>
                                              <p:pRg st="6" end="6"/>
                                            </p:txEl>
                                          </p:spTgt>
                                        </p:tgtEl>
                                        <p:attrNameLst>
                                          <p:attrName>style.rotation</p:attrName>
                                        </p:attrNameLst>
                                      </p:cBhvr>
                                      <p:tavLst>
                                        <p:tav tm="0">
                                          <p:val>
                                            <p:fltVal val="90"/>
                                          </p:val>
                                        </p:tav>
                                        <p:tav tm="100000">
                                          <p:val>
                                            <p:fltVal val="0"/>
                                          </p:val>
                                        </p:tav>
                                      </p:tavLst>
                                    </p:anim>
                                    <p:animEffect transition="in" filter="fade">
                                      <p:cBhvr>
                                        <p:cTn id="44" dur="1000"/>
                                        <p:tgtEl>
                                          <p:spTgt spid="583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dirty="0">
                <a:solidFill>
                  <a:srgbClr val="FFFFFF"/>
                </a:solidFill>
                <a:ea typeface="ＭＳ Ｐゴシック" pitchFamily="34" charset="-128"/>
              </a:rPr>
              <a:t>Negotiation Dynamics</a:t>
            </a:r>
            <a:endParaRPr lang="en-US" altLang="en-US" dirty="0" smtClean="0">
              <a:ea typeface="ＭＳ Ｐゴシック" pitchFamily="34" charset="-128"/>
            </a:endParaRPr>
          </a:p>
        </p:txBody>
      </p:sp>
      <p:pic>
        <p:nvPicPr>
          <p:cNvPr id="5" name="Picture 4"/>
          <p:cNvPicPr>
            <a:picLocks noChangeAspect="1"/>
          </p:cNvPicPr>
          <p:nvPr/>
        </p:nvPicPr>
        <p:blipFill>
          <a:blip r:embed="rId2"/>
          <a:stretch>
            <a:fillRect/>
          </a:stretch>
        </p:blipFill>
        <p:spPr>
          <a:xfrm>
            <a:off x="3200400" y="1600200"/>
            <a:ext cx="5638800" cy="4267200"/>
          </a:xfrm>
          <a:prstGeom prst="rect">
            <a:avLst/>
          </a:prstGeom>
        </p:spPr>
      </p:pic>
      <p:sp>
        <p:nvSpPr>
          <p:cNvPr id="6" name="TextBox 5"/>
          <p:cNvSpPr txBox="1"/>
          <p:nvPr/>
        </p:nvSpPr>
        <p:spPr>
          <a:xfrm>
            <a:off x="4648201" y="2133600"/>
            <a:ext cx="787395" cy="369332"/>
          </a:xfrm>
          <a:prstGeom prst="rect">
            <a:avLst/>
          </a:prstGeom>
          <a:noFill/>
        </p:spPr>
        <p:txBody>
          <a:bodyPr wrap="none" rtlCol="0">
            <a:spAutoFit/>
          </a:bodyPr>
          <a:lstStyle/>
          <a:p>
            <a:pPr fontAlgn="base">
              <a:spcBef>
                <a:spcPct val="0"/>
              </a:spcBef>
              <a:spcAft>
                <a:spcPct val="0"/>
              </a:spcAft>
            </a:pPr>
            <a:r>
              <a:rPr lang="en-US" dirty="0">
                <a:solidFill>
                  <a:srgbClr val="FF0000"/>
                </a:solidFill>
                <a:latin typeface="Britannic Bold" panose="020B0903060703020204" pitchFamily="34" charset="0"/>
                <a:ea typeface="ＭＳ Ｐゴシック" pitchFamily="34" charset="-128"/>
              </a:rPr>
              <a:t>Shark</a:t>
            </a:r>
          </a:p>
        </p:txBody>
      </p:sp>
      <p:sp>
        <p:nvSpPr>
          <p:cNvPr id="8" name="TextBox 7"/>
          <p:cNvSpPr txBox="1"/>
          <p:nvPr/>
        </p:nvSpPr>
        <p:spPr>
          <a:xfrm>
            <a:off x="4949022" y="4419600"/>
            <a:ext cx="788999" cy="369332"/>
          </a:xfrm>
          <a:prstGeom prst="rect">
            <a:avLst/>
          </a:prstGeom>
          <a:noFill/>
        </p:spPr>
        <p:txBody>
          <a:bodyPr wrap="none" rtlCol="0">
            <a:spAutoFit/>
          </a:bodyPr>
          <a:lstStyle/>
          <a:p>
            <a:pPr fontAlgn="base">
              <a:spcBef>
                <a:spcPct val="0"/>
              </a:spcBef>
              <a:spcAft>
                <a:spcPct val="0"/>
              </a:spcAft>
            </a:pPr>
            <a:r>
              <a:rPr lang="en-US" dirty="0">
                <a:solidFill>
                  <a:srgbClr val="FF0000"/>
                </a:solidFill>
                <a:latin typeface="Britannic Bold" panose="020B0903060703020204" pitchFamily="34" charset="0"/>
                <a:ea typeface="ＭＳ Ｐゴシック" pitchFamily="34" charset="-128"/>
              </a:rPr>
              <a:t>Turtle</a:t>
            </a:r>
          </a:p>
        </p:txBody>
      </p:sp>
      <p:sp>
        <p:nvSpPr>
          <p:cNvPr id="9" name="TextBox 8"/>
          <p:cNvSpPr txBox="1"/>
          <p:nvPr/>
        </p:nvSpPr>
        <p:spPr>
          <a:xfrm>
            <a:off x="7319180" y="4419600"/>
            <a:ext cx="534121" cy="369332"/>
          </a:xfrm>
          <a:prstGeom prst="rect">
            <a:avLst/>
          </a:prstGeom>
          <a:noFill/>
        </p:spPr>
        <p:txBody>
          <a:bodyPr wrap="none" rtlCol="0">
            <a:spAutoFit/>
          </a:bodyPr>
          <a:lstStyle/>
          <a:p>
            <a:pPr fontAlgn="base">
              <a:spcBef>
                <a:spcPct val="0"/>
              </a:spcBef>
              <a:spcAft>
                <a:spcPct val="0"/>
              </a:spcAft>
            </a:pPr>
            <a:r>
              <a:rPr lang="en-US" dirty="0">
                <a:solidFill>
                  <a:srgbClr val="FF0000"/>
                </a:solidFill>
                <a:latin typeface="Britannic Bold" panose="020B0903060703020204" pitchFamily="34" charset="0"/>
                <a:ea typeface="ＭＳ Ｐゴシック" pitchFamily="34" charset="-128"/>
              </a:rPr>
              <a:t>Fox</a:t>
            </a:r>
          </a:p>
        </p:txBody>
      </p:sp>
      <p:sp>
        <p:nvSpPr>
          <p:cNvPr id="10" name="TextBox 9"/>
          <p:cNvSpPr txBox="1"/>
          <p:nvPr/>
        </p:nvSpPr>
        <p:spPr>
          <a:xfrm>
            <a:off x="5682763" y="3276600"/>
            <a:ext cx="1351717" cy="369332"/>
          </a:xfrm>
          <a:prstGeom prst="rect">
            <a:avLst/>
          </a:prstGeom>
          <a:noFill/>
        </p:spPr>
        <p:txBody>
          <a:bodyPr wrap="none" rtlCol="0">
            <a:spAutoFit/>
          </a:bodyPr>
          <a:lstStyle/>
          <a:p>
            <a:pPr fontAlgn="base">
              <a:spcBef>
                <a:spcPct val="0"/>
              </a:spcBef>
              <a:spcAft>
                <a:spcPct val="0"/>
              </a:spcAft>
            </a:pPr>
            <a:r>
              <a:rPr lang="en-US" dirty="0">
                <a:solidFill>
                  <a:srgbClr val="FF0000"/>
                </a:solidFill>
                <a:latin typeface="Britannic Bold" panose="020B0903060703020204" pitchFamily="34" charset="0"/>
                <a:ea typeface="ＭＳ Ｐゴシック" pitchFamily="34" charset="-128"/>
              </a:rPr>
              <a:t>Teddy Bear</a:t>
            </a:r>
          </a:p>
        </p:txBody>
      </p:sp>
      <p:sp>
        <p:nvSpPr>
          <p:cNvPr id="11" name="TextBox 10"/>
          <p:cNvSpPr txBox="1"/>
          <p:nvPr/>
        </p:nvSpPr>
        <p:spPr>
          <a:xfrm>
            <a:off x="7391401" y="2640568"/>
            <a:ext cx="550151" cy="369332"/>
          </a:xfrm>
          <a:prstGeom prst="rect">
            <a:avLst/>
          </a:prstGeom>
          <a:noFill/>
        </p:spPr>
        <p:txBody>
          <a:bodyPr wrap="none" rtlCol="0">
            <a:spAutoFit/>
          </a:bodyPr>
          <a:lstStyle/>
          <a:p>
            <a:pPr fontAlgn="base">
              <a:spcBef>
                <a:spcPct val="0"/>
              </a:spcBef>
              <a:spcAft>
                <a:spcPct val="0"/>
              </a:spcAft>
            </a:pPr>
            <a:r>
              <a:rPr lang="en-US" dirty="0">
                <a:solidFill>
                  <a:srgbClr val="FF0000"/>
                </a:solidFill>
                <a:latin typeface="Britannic Bold" panose="020B0903060703020204" pitchFamily="34" charset="0"/>
                <a:ea typeface="ＭＳ Ｐゴシック" pitchFamily="34" charset="-128"/>
              </a:rPr>
              <a:t>Owl</a:t>
            </a:r>
          </a:p>
        </p:txBody>
      </p:sp>
    </p:spTree>
    <p:extLst>
      <p:ext uri="{BB962C8B-B14F-4D97-AF65-F5344CB8AC3E}">
        <p14:creationId xmlns:p14="http://schemas.microsoft.com/office/powerpoint/2010/main" val="11244127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ltLang="en-US" smtClean="0">
                <a:ea typeface="ＭＳ Ｐゴシック" pitchFamily="34" charset="-128"/>
              </a:rPr>
              <a:t>What It Means</a:t>
            </a:r>
          </a:p>
        </p:txBody>
      </p:sp>
      <p:pic>
        <p:nvPicPr>
          <p:cNvPr id="54275" name="Picture 2" descr="http://www.kraus-partner.eu/sites/default/files/conflict_management_in_projects_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26" y="1524000"/>
            <a:ext cx="755967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13464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US" altLang="en-US" smtClean="0">
                <a:ea typeface="ＭＳ Ｐゴシック" pitchFamily="34" charset="-128"/>
              </a:rPr>
              <a:t>Negotiation: Key Concepts</a:t>
            </a:r>
          </a:p>
        </p:txBody>
      </p:sp>
      <p:sp>
        <p:nvSpPr>
          <p:cNvPr id="97283" name="Rectangle 3"/>
          <p:cNvSpPr>
            <a:spLocks noGrp="1" noChangeArrowheads="1"/>
          </p:cNvSpPr>
          <p:nvPr>
            <p:ph type="body" idx="1"/>
          </p:nvPr>
        </p:nvSpPr>
        <p:spPr/>
        <p:txBody>
          <a:bodyPr/>
          <a:lstStyle/>
          <a:p>
            <a:r>
              <a:rPr lang="en-US" altLang="en-US" sz="2800" dirty="0">
                <a:ea typeface="ＭＳ Ｐゴシック" pitchFamily="34" charset="-128"/>
              </a:rPr>
              <a:t>Preparation, preparation, preparation</a:t>
            </a:r>
          </a:p>
          <a:p>
            <a:endParaRPr lang="en-US" altLang="en-US" sz="2800" dirty="0">
              <a:ea typeface="ＭＳ Ｐゴシック" pitchFamily="34" charset="-128"/>
            </a:endParaRPr>
          </a:p>
          <a:p>
            <a:pPr lvl="1"/>
            <a:r>
              <a:rPr lang="en-US" altLang="en-US" dirty="0" smtClean="0">
                <a:ea typeface="ＭＳ Ｐゴシック" pitchFamily="34" charset="-128"/>
              </a:rPr>
              <a:t>What do you know?</a:t>
            </a:r>
          </a:p>
          <a:p>
            <a:pPr lvl="1"/>
            <a:endParaRPr lang="en-US" altLang="en-US" dirty="0" smtClean="0">
              <a:ea typeface="ＭＳ Ｐゴシック" pitchFamily="34" charset="-128"/>
            </a:endParaRPr>
          </a:p>
          <a:p>
            <a:pPr lvl="1"/>
            <a:r>
              <a:rPr lang="en-US" altLang="en-US" dirty="0" smtClean="0">
                <a:ea typeface="ＭＳ Ｐゴシック" pitchFamily="34" charset="-128"/>
              </a:rPr>
              <a:t>What DON’T you know?</a:t>
            </a:r>
          </a:p>
          <a:p>
            <a:pPr marL="457200" lvl="1" indent="0">
              <a:buNone/>
            </a:pPr>
            <a:endParaRPr lang="en-US" altLang="en-US" dirty="0" smtClean="0">
              <a:ea typeface="ＭＳ Ｐゴシック" pitchFamily="34" charset="-128"/>
            </a:endParaRPr>
          </a:p>
          <a:p>
            <a:pPr lvl="1"/>
            <a:r>
              <a:rPr lang="en-US" altLang="en-US" dirty="0" smtClean="0">
                <a:ea typeface="ＭＳ Ｐゴシック" pitchFamily="34" charset="-128"/>
              </a:rPr>
              <a:t>Beware preparation bias…</a:t>
            </a:r>
          </a:p>
          <a:p>
            <a:pPr>
              <a:buFont typeface="Wingdings" pitchFamily="2" charset="2"/>
              <a:buNone/>
            </a:pPr>
            <a:endParaRPr lang="en-US" altLang="en-US" sz="2800" i="1" dirty="0">
              <a:ea typeface="ＭＳ Ｐゴシック" pitchFamily="34" charset="-128"/>
            </a:endParaRPr>
          </a:p>
          <a:p>
            <a:pPr lvl="2">
              <a:buFont typeface="Wingdings" pitchFamily="2" charset="2"/>
              <a:buNone/>
            </a:pPr>
            <a:endParaRPr lang="en-US" altLang="en-US" sz="2800" dirty="0">
              <a:ea typeface="ＭＳ Ｐゴシック" pitchFamily="34" charset="-128"/>
            </a:endParaRPr>
          </a:p>
        </p:txBody>
      </p:sp>
    </p:spTree>
    <p:extLst>
      <p:ext uri="{BB962C8B-B14F-4D97-AF65-F5344CB8AC3E}">
        <p14:creationId xmlns:p14="http://schemas.microsoft.com/office/powerpoint/2010/main" val="3378706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altLang="en-US" smtClean="0">
                <a:ea typeface="ＭＳ Ｐゴシック" pitchFamily="34" charset="-128"/>
              </a:rPr>
              <a:t>Negotiation: Key Concepts</a:t>
            </a:r>
          </a:p>
        </p:txBody>
      </p:sp>
      <p:sp>
        <p:nvSpPr>
          <p:cNvPr id="98307" name="Rectangle 3"/>
          <p:cNvSpPr>
            <a:spLocks noGrp="1" noChangeArrowheads="1"/>
          </p:cNvSpPr>
          <p:nvPr>
            <p:ph type="body" idx="1"/>
          </p:nvPr>
        </p:nvSpPr>
        <p:spPr/>
        <p:txBody>
          <a:bodyPr/>
          <a:lstStyle/>
          <a:p>
            <a:r>
              <a:rPr lang="en-US" altLang="en-US" sz="2800">
                <a:ea typeface="ＭＳ Ｐゴシック" pitchFamily="34" charset="-128"/>
              </a:rPr>
              <a:t>Barriers to Resolution</a:t>
            </a:r>
          </a:p>
          <a:p>
            <a:pPr lvl="1"/>
            <a:r>
              <a:rPr lang="en-US" altLang="en-US" smtClean="0">
                <a:ea typeface="ＭＳ Ｐゴシック" pitchFamily="34" charset="-128"/>
              </a:rPr>
              <a:t>Strategic Barriers</a:t>
            </a:r>
          </a:p>
          <a:p>
            <a:pPr lvl="1"/>
            <a:r>
              <a:rPr lang="en-US" altLang="en-US" smtClean="0">
                <a:ea typeface="ＭＳ Ｐゴシック" pitchFamily="34" charset="-128"/>
              </a:rPr>
              <a:t>Principal/Agent (Interests v. Incentives)</a:t>
            </a:r>
          </a:p>
          <a:p>
            <a:pPr lvl="1"/>
            <a:r>
              <a:rPr lang="en-US" altLang="en-US" smtClean="0">
                <a:ea typeface="ＭＳ Ｐゴシック" pitchFamily="34" charset="-128"/>
              </a:rPr>
              <a:t>Cognitive Barriers</a:t>
            </a:r>
          </a:p>
          <a:p>
            <a:pPr lvl="2"/>
            <a:r>
              <a:rPr lang="en-US" altLang="en-US" smtClean="0">
                <a:ea typeface="ＭＳ Ｐゴシック" pitchFamily="34" charset="-128"/>
              </a:rPr>
              <a:t>Risk aversion</a:t>
            </a:r>
          </a:p>
          <a:p>
            <a:pPr lvl="2"/>
            <a:r>
              <a:rPr lang="en-US" altLang="en-US" smtClean="0">
                <a:ea typeface="ＭＳ Ｐゴシック" pitchFamily="34" charset="-128"/>
              </a:rPr>
              <a:t>Loss aversion </a:t>
            </a:r>
          </a:p>
          <a:p>
            <a:pPr lvl="1"/>
            <a:endParaRPr lang="en-US" altLang="en-US" smtClean="0">
              <a:ea typeface="ＭＳ Ｐゴシック" pitchFamily="34" charset="-128"/>
            </a:endParaRPr>
          </a:p>
          <a:p>
            <a:pPr>
              <a:buFont typeface="Wingdings" pitchFamily="2" charset="2"/>
              <a:buNone/>
            </a:pPr>
            <a:endParaRPr lang="en-US" altLang="en-US" sz="2800" i="1">
              <a:ea typeface="ＭＳ Ｐゴシック" pitchFamily="34" charset="-128"/>
            </a:endParaRPr>
          </a:p>
          <a:p>
            <a:pPr lvl="2">
              <a:buFont typeface="Wingdings" pitchFamily="2" charset="2"/>
              <a:buNone/>
            </a:pPr>
            <a:endParaRPr lang="en-US" altLang="en-US" sz="2800">
              <a:ea typeface="ＭＳ Ｐゴシック" pitchFamily="34" charset="-128"/>
            </a:endParaRPr>
          </a:p>
        </p:txBody>
      </p:sp>
    </p:spTree>
    <p:extLst>
      <p:ext uri="{BB962C8B-B14F-4D97-AF65-F5344CB8AC3E}">
        <p14:creationId xmlns:p14="http://schemas.microsoft.com/office/powerpoint/2010/main" val="33494437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altLang="en-US" smtClean="0">
                <a:ea typeface="ＭＳ Ｐゴシック" pitchFamily="34" charset="-128"/>
              </a:rPr>
              <a:t>Negotiation: Key Concepts</a:t>
            </a:r>
          </a:p>
        </p:txBody>
      </p:sp>
      <p:sp>
        <p:nvSpPr>
          <p:cNvPr id="100355" name="Rectangle 3"/>
          <p:cNvSpPr>
            <a:spLocks noGrp="1" noChangeArrowheads="1"/>
          </p:cNvSpPr>
          <p:nvPr>
            <p:ph type="body" idx="1"/>
          </p:nvPr>
        </p:nvSpPr>
        <p:spPr/>
        <p:txBody>
          <a:bodyPr/>
          <a:lstStyle/>
          <a:p>
            <a:r>
              <a:rPr lang="en-US" altLang="en-US" sz="2800" dirty="0">
                <a:ea typeface="ＭＳ Ｐゴシック" pitchFamily="34" charset="-128"/>
              </a:rPr>
              <a:t>Bargaining Zone - ZOPA</a:t>
            </a:r>
          </a:p>
          <a:p>
            <a:r>
              <a:rPr lang="en-US" altLang="en-US" sz="2800" dirty="0">
                <a:ea typeface="ＭＳ Ｐゴシック" pitchFamily="34" charset="-128"/>
              </a:rPr>
              <a:t>Reservation Value</a:t>
            </a:r>
          </a:p>
          <a:p>
            <a:r>
              <a:rPr lang="en-US" altLang="en-US" sz="2800" dirty="0">
                <a:ea typeface="ＭＳ Ｐゴシック" pitchFamily="34" charset="-128"/>
              </a:rPr>
              <a:t>Best Alternative to a Negotiated Agreement or BATNA</a:t>
            </a:r>
          </a:p>
          <a:p>
            <a:r>
              <a:rPr lang="en-US" altLang="en-US" sz="2800" dirty="0">
                <a:ea typeface="ＭＳ Ｐゴシック" pitchFamily="34" charset="-128"/>
              </a:rPr>
              <a:t>Prioritized Interests</a:t>
            </a:r>
          </a:p>
          <a:p>
            <a:r>
              <a:rPr lang="en-US" altLang="en-US" sz="2800" dirty="0">
                <a:ea typeface="ＭＳ Ｐゴシック" pitchFamily="34" charset="-128"/>
              </a:rPr>
              <a:t>Logrolling</a:t>
            </a:r>
          </a:p>
          <a:p>
            <a:r>
              <a:rPr lang="en-US" altLang="en-US" sz="2800" dirty="0">
                <a:ea typeface="ＭＳ Ｐゴシック" pitchFamily="34" charset="-128"/>
              </a:rPr>
              <a:t>Never give anything away for free</a:t>
            </a:r>
            <a:endParaRPr lang="en-US" altLang="en-US" dirty="0" smtClean="0">
              <a:ea typeface="ＭＳ Ｐゴシック" pitchFamily="34" charset="-128"/>
            </a:endParaRPr>
          </a:p>
          <a:p>
            <a:pPr>
              <a:buFont typeface="Wingdings" pitchFamily="2" charset="2"/>
              <a:buNone/>
            </a:pPr>
            <a:endParaRPr lang="en-US" altLang="en-US" sz="2800" i="1" dirty="0">
              <a:ea typeface="ＭＳ Ｐゴシック" pitchFamily="34" charset="-128"/>
            </a:endParaRPr>
          </a:p>
          <a:p>
            <a:pPr lvl="2">
              <a:buFont typeface="Wingdings" pitchFamily="2" charset="2"/>
              <a:buNone/>
            </a:pPr>
            <a:endParaRPr lang="en-US" altLang="en-US" sz="2800" dirty="0">
              <a:ea typeface="ＭＳ Ｐゴシック" pitchFamily="34" charset="-128"/>
            </a:endParaRPr>
          </a:p>
        </p:txBody>
      </p:sp>
    </p:spTree>
    <p:extLst>
      <p:ext uri="{BB962C8B-B14F-4D97-AF65-F5344CB8AC3E}">
        <p14:creationId xmlns:p14="http://schemas.microsoft.com/office/powerpoint/2010/main" val="7857514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827" y="294503"/>
            <a:ext cx="10687049" cy="914400"/>
          </a:xfrm>
        </p:spPr>
        <p:txBody>
          <a:bodyPr/>
          <a:lstStyle/>
          <a:p>
            <a:r>
              <a:rPr lang="en-US" dirty="0" smtClean="0"/>
              <a:t>5 Rules of </a:t>
            </a:r>
            <a:r>
              <a:rPr lang="en-US" dirty="0"/>
              <a:t>T.H.U.M.B</a:t>
            </a:r>
            <a:br>
              <a:rPr lang="en-US" dirty="0"/>
            </a:br>
            <a:r>
              <a:rPr lang="en-US" sz="2000" dirty="0"/>
              <a:t>For Every Successful Negotiator To Remember</a:t>
            </a:r>
            <a:br>
              <a:rPr lang="en-US" sz="2000" dirty="0"/>
            </a:br>
            <a:endParaRPr lang="en-US" sz="2000" dirty="0"/>
          </a:p>
        </p:txBody>
      </p:sp>
      <p:sp>
        <p:nvSpPr>
          <p:cNvPr id="3" name="Subtitle 2"/>
          <p:cNvSpPr>
            <a:spLocks noGrp="1"/>
          </p:cNvSpPr>
          <p:nvPr>
            <p:ph idx="1"/>
          </p:nvPr>
        </p:nvSpPr>
        <p:spPr>
          <a:xfrm>
            <a:off x="1142314" y="1872049"/>
            <a:ext cx="10566400" cy="4419600"/>
          </a:xfrm>
        </p:spPr>
        <p:txBody>
          <a:bodyPr/>
          <a:lstStyle/>
          <a:p>
            <a:r>
              <a:rPr lang="en-US" sz="3600" dirty="0" smtClean="0"/>
              <a:t>T – There are no “</a:t>
            </a:r>
            <a:r>
              <a:rPr lang="en-US" sz="3600" dirty="0" err="1" smtClean="0"/>
              <a:t>give-aways</a:t>
            </a:r>
            <a:r>
              <a:rPr lang="en-US" sz="3600" dirty="0" smtClean="0"/>
              <a:t>” in negotiation.</a:t>
            </a:r>
          </a:p>
          <a:p>
            <a:r>
              <a:rPr lang="en-US" sz="3600" dirty="0" smtClean="0"/>
              <a:t>H – Help me help you.</a:t>
            </a:r>
          </a:p>
          <a:p>
            <a:r>
              <a:rPr lang="en-US" sz="3600" dirty="0" smtClean="0"/>
              <a:t>U – Understand yourself.</a:t>
            </a:r>
          </a:p>
          <a:p>
            <a:r>
              <a:rPr lang="en-US" sz="3600" dirty="0" smtClean="0"/>
              <a:t>M -  Make justifiable demands and concessions.</a:t>
            </a:r>
          </a:p>
          <a:p>
            <a:r>
              <a:rPr lang="en-US" sz="3600" dirty="0" smtClean="0"/>
              <a:t>B -  Be curious</a:t>
            </a:r>
            <a:endParaRPr lang="en-US" sz="3600" dirty="0"/>
          </a:p>
        </p:txBody>
      </p:sp>
    </p:spTree>
    <p:extLst>
      <p:ext uri="{BB962C8B-B14F-4D97-AF65-F5344CB8AC3E}">
        <p14:creationId xmlns:p14="http://schemas.microsoft.com/office/powerpoint/2010/main" val="34928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lnDef>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656</Words>
  <Application>Microsoft Office PowerPoint</Application>
  <PresentationFormat>Widescreen</PresentationFormat>
  <Paragraphs>83</Paragraphs>
  <Slides>19</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ＭＳ Ｐゴシック</vt:lpstr>
      <vt:lpstr>Arial</vt:lpstr>
      <vt:lpstr>Arial Black</vt:lpstr>
      <vt:lpstr>Britannic Bold</vt:lpstr>
      <vt:lpstr>Times New Roman</vt:lpstr>
      <vt:lpstr>Wingdings</vt:lpstr>
      <vt:lpstr>Blank Presentation</vt:lpstr>
      <vt:lpstr>Radial</vt:lpstr>
      <vt:lpstr>PowerPoint Presentation</vt:lpstr>
      <vt:lpstr>Advocacy Survey</vt:lpstr>
      <vt:lpstr>Negotiation Dynamics</vt:lpstr>
      <vt:lpstr>Negotiation Dynamics</vt:lpstr>
      <vt:lpstr>What It Means</vt:lpstr>
      <vt:lpstr>Negotiation: Key Concepts</vt:lpstr>
      <vt:lpstr>Negotiation: Key Concepts</vt:lpstr>
      <vt:lpstr>Negotiation: Key Concepts</vt:lpstr>
      <vt:lpstr>5 Rules of T.H.U.M.B For Every Successful Negotiator To Remember </vt:lpstr>
      <vt:lpstr>T There are no “give-aways” in negotiation</vt:lpstr>
      <vt:lpstr>T There are no “give-aways” in negotiation</vt:lpstr>
      <vt:lpstr>H Help me help you</vt:lpstr>
      <vt:lpstr>H Help me help you</vt:lpstr>
      <vt:lpstr>U Understand Yourself</vt:lpstr>
      <vt:lpstr>U Understand Yourself</vt:lpstr>
      <vt:lpstr>M Make justifiable demands &amp; concessions</vt:lpstr>
      <vt:lpstr>M Make justifiable Demands &amp; concessions</vt:lpstr>
      <vt:lpstr>B Be Curious</vt:lpstr>
      <vt:lpstr>B Be Curious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 James E</dc:creator>
  <cp:lastModifiedBy>Lawrence, James E</cp:lastModifiedBy>
  <cp:revision>2</cp:revision>
  <dcterms:created xsi:type="dcterms:W3CDTF">2019-09-16T14:35:56Z</dcterms:created>
  <dcterms:modified xsi:type="dcterms:W3CDTF">2019-09-16T14:40:24Z</dcterms:modified>
</cp:coreProperties>
</file>